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51"/>
  </p:notesMasterIdLst>
  <p:sldIdLst>
    <p:sldId id="308" r:id="rId2"/>
    <p:sldId id="660" r:id="rId3"/>
    <p:sldId id="661" r:id="rId4"/>
    <p:sldId id="257" r:id="rId5"/>
    <p:sldId id="662" r:id="rId6"/>
    <p:sldId id="663" r:id="rId7"/>
    <p:sldId id="665" r:id="rId8"/>
    <p:sldId id="664" r:id="rId9"/>
    <p:sldId id="666" r:id="rId10"/>
    <p:sldId id="747" r:id="rId11"/>
    <p:sldId id="749" r:id="rId12"/>
    <p:sldId id="667" r:id="rId13"/>
    <p:sldId id="750" r:id="rId14"/>
    <p:sldId id="751" r:id="rId15"/>
    <p:sldId id="752" r:id="rId16"/>
    <p:sldId id="753" r:id="rId17"/>
    <p:sldId id="754" r:id="rId18"/>
    <p:sldId id="755" r:id="rId19"/>
    <p:sldId id="756" r:id="rId20"/>
    <p:sldId id="757" r:id="rId21"/>
    <p:sldId id="758" r:id="rId22"/>
    <p:sldId id="759" r:id="rId23"/>
    <p:sldId id="760" r:id="rId24"/>
    <p:sldId id="761" r:id="rId25"/>
    <p:sldId id="762" r:id="rId26"/>
    <p:sldId id="763" r:id="rId27"/>
    <p:sldId id="764" r:id="rId28"/>
    <p:sldId id="765" r:id="rId29"/>
    <p:sldId id="766" r:id="rId30"/>
    <p:sldId id="767" r:id="rId31"/>
    <p:sldId id="768" r:id="rId32"/>
    <p:sldId id="769" r:id="rId33"/>
    <p:sldId id="770" r:id="rId34"/>
    <p:sldId id="771" r:id="rId35"/>
    <p:sldId id="772" r:id="rId36"/>
    <p:sldId id="773" r:id="rId37"/>
    <p:sldId id="774" r:id="rId38"/>
    <p:sldId id="775" r:id="rId39"/>
    <p:sldId id="776" r:id="rId40"/>
    <p:sldId id="777" r:id="rId41"/>
    <p:sldId id="778" r:id="rId42"/>
    <p:sldId id="779" r:id="rId43"/>
    <p:sldId id="780" r:id="rId44"/>
    <p:sldId id="903" r:id="rId45"/>
    <p:sldId id="904" r:id="rId46"/>
    <p:sldId id="905" r:id="rId47"/>
    <p:sldId id="906" r:id="rId48"/>
    <p:sldId id="907" r:id="rId49"/>
    <p:sldId id="908" r:id="rId5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A0C9CA"/>
    <a:srgbClr val="50A3A7"/>
    <a:srgbClr val="BCBCBC"/>
    <a:srgbClr val="0057A2"/>
    <a:srgbClr val="993300"/>
    <a:srgbClr val="FF9933"/>
    <a:srgbClr val="FFFFCC"/>
    <a:srgbClr val="FFCC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811" autoAdjust="0"/>
    <p:restoredTop sz="77798" autoAdjust="0"/>
  </p:normalViewPr>
  <p:slideViewPr>
    <p:cSldViewPr snapToGrid="0">
      <p:cViewPr>
        <p:scale>
          <a:sx n="70" d="100"/>
          <a:sy n="70" d="100"/>
        </p:scale>
        <p:origin x="-570" y="-72"/>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12/1/2024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2126042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171363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5CC4116D-72A2-449C-CC37-D192AA5A3190}"/>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65422B06-CCD8-46E8-E86E-09A2251D318F}"/>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6508A2BA-EE11-ECB4-8A4D-AB54940A6D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 xmlns:a16="http://schemas.microsoft.com/office/drawing/2014/main" id="{57643AC8-9463-93B9-2FAE-F7721C6C83E7}"/>
              </a:ext>
            </a:extLst>
          </p:cNvPr>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1437121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FF018EB-B36E-5673-8DF1-034D818BA2E8}"/>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3FA1F3CD-51BA-9EF8-2490-F3305706FA6D}"/>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3AE5B87F-FC97-FEF9-9471-700946EEEE99}"/>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 xmlns:a16="http://schemas.microsoft.com/office/drawing/2014/main" id="{D8BF2E7B-DE96-5B60-E5A0-600AF44BBCE6}"/>
              </a:ext>
            </a:extLst>
          </p:cNvPr>
          <p:cNvSpPr>
            <a:spLocks noGrp="1"/>
          </p:cNvSpPr>
          <p:nvPr>
            <p:ph type="sldNum" sz="quarter" idx="5"/>
          </p:nvPr>
        </p:nvSpPr>
        <p:spPr/>
        <p:txBody>
          <a:bodyPr/>
          <a:lstStyle/>
          <a:p>
            <a:fld id="{652F1279-6CE4-4169-83D3-4483097B6907}" type="slidenum">
              <a:rPr lang="en-US" smtClean="0"/>
              <a:t>13</a:t>
            </a:fld>
            <a:endParaRPr lang="en-US"/>
          </a:p>
        </p:txBody>
      </p:sp>
    </p:spTree>
    <p:extLst>
      <p:ext uri="{BB962C8B-B14F-4D97-AF65-F5344CB8AC3E}">
        <p14:creationId xmlns:p14="http://schemas.microsoft.com/office/powerpoint/2010/main" val="1836762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7D7A758-0272-1301-5588-2A3FA7D82325}"/>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BC8E5558-8176-87E9-F95B-37CCBA3E1C5F}"/>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186456A3-C8B1-3CED-5062-75FA8DE19471}"/>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 xmlns:a16="http://schemas.microsoft.com/office/drawing/2014/main" id="{C919F882-EAD6-F5AC-4399-0B05B5F17840}"/>
              </a:ext>
            </a:extLst>
          </p:cNvPr>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1776254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3F7A209-1898-0AE2-8579-BD782EBE338B}"/>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B3D3590A-4ADB-00D5-6899-44E4A18016AE}"/>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B371435F-6FED-32AF-39E5-102C0B319C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 xmlns:a16="http://schemas.microsoft.com/office/drawing/2014/main" id="{AB1D75A3-27B7-853A-568E-28CE50EFE835}"/>
              </a:ext>
            </a:extLst>
          </p:cNvPr>
          <p:cNvSpPr>
            <a:spLocks noGrp="1"/>
          </p:cNvSpPr>
          <p:nvPr>
            <p:ph type="sldNum" sz="quarter" idx="5"/>
          </p:nvPr>
        </p:nvSpPr>
        <p:spPr/>
        <p:txBody>
          <a:bodyPr/>
          <a:lstStyle/>
          <a:p>
            <a:fld id="{652F1279-6CE4-4169-83D3-4483097B6907}" type="slidenum">
              <a:rPr lang="en-US" smtClean="0"/>
              <a:t>15</a:t>
            </a:fld>
            <a:endParaRPr lang="en-US"/>
          </a:p>
        </p:txBody>
      </p:sp>
    </p:spTree>
    <p:extLst>
      <p:ext uri="{BB962C8B-B14F-4D97-AF65-F5344CB8AC3E}">
        <p14:creationId xmlns:p14="http://schemas.microsoft.com/office/powerpoint/2010/main" val="42311571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F65714A-DF1E-68F7-89FB-1F64D7F90600}"/>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364C293-38A6-E802-8E5A-E149CD1B09C1}"/>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D835C253-33B6-A9D7-86E0-F9642B9C55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 xmlns:a16="http://schemas.microsoft.com/office/drawing/2014/main" id="{4C2F8E61-E089-9095-DF09-23B2C670BB6A}"/>
              </a:ext>
            </a:extLst>
          </p:cNvPr>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3844066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EEBB7F9-C40E-1881-C0ED-86149308467C}"/>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180771F3-E9BB-5C6D-9A1F-1339AAB99BE7}"/>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01359A26-B5F5-3D56-F5E1-01E05698E822}"/>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 xmlns:a16="http://schemas.microsoft.com/office/drawing/2014/main" id="{294C76B5-8132-7FF5-3FF4-D59123D61523}"/>
              </a:ext>
            </a:extLst>
          </p:cNvPr>
          <p:cNvSpPr>
            <a:spLocks noGrp="1"/>
          </p:cNvSpPr>
          <p:nvPr>
            <p:ph type="sldNum" sz="quarter" idx="5"/>
          </p:nvPr>
        </p:nvSpPr>
        <p:spPr/>
        <p:txBody>
          <a:bodyPr/>
          <a:lstStyle/>
          <a:p>
            <a:fld id="{652F1279-6CE4-4169-83D3-4483097B6907}" type="slidenum">
              <a:rPr lang="en-US" smtClean="0"/>
              <a:t>17</a:t>
            </a:fld>
            <a:endParaRPr lang="en-US"/>
          </a:p>
        </p:txBody>
      </p:sp>
    </p:spTree>
    <p:extLst>
      <p:ext uri="{BB962C8B-B14F-4D97-AF65-F5344CB8AC3E}">
        <p14:creationId xmlns:p14="http://schemas.microsoft.com/office/powerpoint/2010/main" val="349637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1349217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21</a:t>
            </a:fld>
            <a:endParaRPr lang="en-US"/>
          </a:p>
        </p:txBody>
      </p:sp>
    </p:spTree>
    <p:extLst>
      <p:ext uri="{BB962C8B-B14F-4D97-AF65-F5344CB8AC3E}">
        <p14:creationId xmlns:p14="http://schemas.microsoft.com/office/powerpoint/2010/main" val="2520420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4181463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53908E5-4FF0-F4F4-98F5-25B79E78EABE}"/>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54BAF79C-C06A-BC54-6380-4E502E209B6E}"/>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80779467-9E50-5976-DAD0-49BA370E6889}"/>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 xmlns:a16="http://schemas.microsoft.com/office/drawing/2014/main" id="{31E86791-EF74-85FC-9629-C5081D1C8990}"/>
              </a:ext>
            </a:extLst>
          </p:cNvPr>
          <p:cNvSpPr>
            <a:spLocks noGrp="1"/>
          </p:cNvSpPr>
          <p:nvPr>
            <p:ph type="sldNum" sz="quarter" idx="5"/>
          </p:nvPr>
        </p:nvSpPr>
        <p:spPr/>
        <p:txBody>
          <a:bodyPr/>
          <a:lstStyle/>
          <a:p>
            <a:fld id="{652F1279-6CE4-4169-83D3-4483097B6907}" type="slidenum">
              <a:rPr lang="en-US" smtClean="0"/>
              <a:t>23</a:t>
            </a:fld>
            <a:endParaRPr lang="en-US"/>
          </a:p>
        </p:txBody>
      </p:sp>
    </p:spTree>
    <p:extLst>
      <p:ext uri="{BB962C8B-B14F-4D97-AF65-F5344CB8AC3E}">
        <p14:creationId xmlns:p14="http://schemas.microsoft.com/office/powerpoint/2010/main" val="492650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25</a:t>
            </a:fld>
            <a:endParaRPr lang="en-US"/>
          </a:p>
        </p:txBody>
      </p:sp>
    </p:spTree>
    <p:extLst>
      <p:ext uri="{BB962C8B-B14F-4D97-AF65-F5344CB8AC3E}">
        <p14:creationId xmlns:p14="http://schemas.microsoft.com/office/powerpoint/2010/main" val="1364650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7320459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29</a:t>
            </a:fld>
            <a:endParaRPr lang="en-US"/>
          </a:p>
        </p:txBody>
      </p:sp>
    </p:spTree>
    <p:extLst>
      <p:ext uri="{BB962C8B-B14F-4D97-AF65-F5344CB8AC3E}">
        <p14:creationId xmlns:p14="http://schemas.microsoft.com/office/powerpoint/2010/main" val="2833295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1718775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33</a:t>
            </a:fld>
            <a:endParaRPr lang="en-US"/>
          </a:p>
        </p:txBody>
      </p:sp>
    </p:spTree>
    <p:extLst>
      <p:ext uri="{BB962C8B-B14F-4D97-AF65-F5344CB8AC3E}">
        <p14:creationId xmlns:p14="http://schemas.microsoft.com/office/powerpoint/2010/main" val="3698542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31901478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37</a:t>
            </a:fld>
            <a:endParaRPr lang="en-US"/>
          </a:p>
        </p:txBody>
      </p:sp>
    </p:spTree>
    <p:extLst>
      <p:ext uri="{BB962C8B-B14F-4D97-AF65-F5344CB8AC3E}">
        <p14:creationId xmlns:p14="http://schemas.microsoft.com/office/powerpoint/2010/main" val="33386022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3895851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41</a:t>
            </a:fld>
            <a:endParaRPr lang="en-US"/>
          </a:p>
        </p:txBody>
      </p:sp>
    </p:spTree>
    <p:extLst>
      <p:ext uri="{BB962C8B-B14F-4D97-AF65-F5344CB8AC3E}">
        <p14:creationId xmlns:p14="http://schemas.microsoft.com/office/powerpoint/2010/main" val="1255555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1DD5C45A-E14A-8439-A59D-D0D3F4AB7DB0}"/>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83CBC940-036C-51B4-9AA5-2A1CE09ADB65}"/>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 xmlns:a16="http://schemas.microsoft.com/office/drawing/2014/main" id="{12AF1D5A-D4AD-4711-6EE5-94AA09120523}"/>
              </a:ext>
            </a:extLst>
          </p:cNvPr>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3218377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39875095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19698303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49</a:t>
            </a:fld>
            <a:endParaRPr lang="en-US"/>
          </a:p>
        </p:txBody>
      </p:sp>
    </p:spTree>
    <p:extLst>
      <p:ext uri="{BB962C8B-B14F-4D97-AF65-F5344CB8AC3E}">
        <p14:creationId xmlns:p14="http://schemas.microsoft.com/office/powerpoint/2010/main" val="597451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a:t>
            </a:fld>
            <a:endParaRPr lang="en-US"/>
          </a:p>
        </p:txBody>
      </p:sp>
    </p:spTree>
    <p:extLst>
      <p:ext uri="{BB962C8B-B14F-4D97-AF65-F5344CB8AC3E}">
        <p14:creationId xmlns:p14="http://schemas.microsoft.com/office/powerpoint/2010/main" val="2455496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E7BFBF76-C79F-9F8B-E52B-030584241625}"/>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0CFBA48-B803-29E0-6F9E-37D4C5305935}"/>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EAEE68EB-C570-EB16-F1E9-6085A979A8E7}"/>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 xmlns:a16="http://schemas.microsoft.com/office/drawing/2014/main" id="{120937AB-6E20-C8B5-ED99-1C53B504B314}"/>
              </a:ext>
            </a:extLst>
          </p:cNvPr>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4138231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99BA0E43-4649-03A8-8109-C67A28219C53}"/>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0A4D1606-0EBB-F130-C7A5-0B9210A6C49E}"/>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C88A245F-EA7F-EC0B-32B4-E4153A210C66}"/>
              </a:ext>
            </a:extLst>
          </p:cNvPr>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 xmlns:a16="http://schemas.microsoft.com/office/drawing/2014/main" id="{F53CBD0C-F763-95A0-ACB1-CA9CC65DA984}"/>
              </a:ext>
            </a:extLst>
          </p:cNvPr>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835279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2EF98E-B6FF-4B4C-B348-1EB5D4EBDBF3}" type="slidenum">
              <a:rPr lang="en-US" smtClean="0"/>
              <a:t>7</a:t>
            </a:fld>
            <a:endParaRPr lang="en-US"/>
          </a:p>
        </p:txBody>
      </p:sp>
    </p:spTree>
    <p:extLst>
      <p:ext uri="{BB962C8B-B14F-4D97-AF65-F5344CB8AC3E}">
        <p14:creationId xmlns:p14="http://schemas.microsoft.com/office/powerpoint/2010/main" val="895588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EC306AE5-8F0D-0EE1-0920-862BCB201DD8}"/>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B11BE42-7AC8-9F50-CB73-66F70C8505CE}"/>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3FE5298D-E58A-C9AA-0CE8-8DD484E4683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 xmlns:a16="http://schemas.microsoft.com/office/drawing/2014/main" id="{C01DD8D4-5924-386E-D0BC-DFB59C72F83F}"/>
              </a:ext>
            </a:extLst>
          </p:cNvPr>
          <p:cNvSpPr>
            <a:spLocks noGrp="1"/>
          </p:cNvSpPr>
          <p:nvPr>
            <p:ph type="sldNum" sz="quarter" idx="5"/>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3117615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E4FC58D-9E3D-052C-5519-F6AB0B51691A}"/>
            </a:ext>
          </a:extLst>
        </p:cNvPr>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CEDBD2AF-3AD5-DBB8-346D-75F620AA5E44}"/>
              </a:ext>
            </a:extLst>
          </p:cNvPr>
          <p:cNvSpPr>
            <a:spLocks noGrp="1" noRot="1" noChangeAspect="1"/>
          </p:cNvSpPr>
          <p:nvPr>
            <p:ph type="sldImg"/>
          </p:nvPr>
        </p:nvSpPr>
        <p:spPr/>
      </p:sp>
      <p:sp>
        <p:nvSpPr>
          <p:cNvPr id="3" name="Notes Placeholder 2">
            <a:extLst>
              <a:ext uri="{FF2B5EF4-FFF2-40B4-BE49-F238E27FC236}">
                <a16:creationId xmlns="" xmlns:a16="http://schemas.microsoft.com/office/drawing/2014/main" id="{F51D0486-D4CB-44E0-AB94-E81288256A3F}"/>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 xmlns:a16="http://schemas.microsoft.com/office/drawing/2014/main" id="{EF1A4071-3FB1-1CAF-331A-1E4FBC308A31}"/>
              </a:ext>
            </a:extLst>
          </p:cNvPr>
          <p:cNvSpPr>
            <a:spLocks noGrp="1"/>
          </p:cNvSpPr>
          <p:nvPr>
            <p:ph type="sldNum" sz="quarter" idx="5"/>
          </p:nvPr>
        </p:nvSpPr>
        <p:spPr/>
        <p:txBody>
          <a:bodyPr/>
          <a:lstStyle/>
          <a:p>
            <a:fld id="{652F1279-6CE4-4169-83D3-4483097B6907}" type="slidenum">
              <a:rPr lang="en-US" smtClean="0"/>
              <a:t>9</a:t>
            </a:fld>
            <a:endParaRPr lang="en-US"/>
          </a:p>
        </p:txBody>
      </p:sp>
    </p:spTree>
    <p:extLst>
      <p:ext uri="{BB962C8B-B14F-4D97-AF65-F5344CB8AC3E}">
        <p14:creationId xmlns:p14="http://schemas.microsoft.com/office/powerpoint/2010/main" val="154667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12/1/2024</a:t>
            </a:fld>
            <a:endParaRPr lang="en-US"/>
          </a:p>
        </p:txBody>
      </p:sp>
      <p:sp>
        <p:nvSpPr>
          <p:cNvPr id="5" name="Footer Placeholder 4">
            <a:extLst>
              <a:ext uri="{FF2B5EF4-FFF2-40B4-BE49-F238E27FC236}">
                <a16:creationId xmlns=""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1607364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gif"/></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43.svg"/><Relationship Id="rId3" Type="http://schemas.openxmlformats.org/officeDocument/2006/relationships/image" Target="../media/image2.gif"/><Relationship Id="rId7" Type="http://schemas.openxmlformats.org/officeDocument/2006/relationships/image" Target="../media/image37.svg"/><Relationship Id="rId12"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29.png"/><Relationship Id="rId4" Type="http://schemas.openxmlformats.org/officeDocument/2006/relationships/image" Target="../media/image26.png"/><Relationship Id="rId9" Type="http://schemas.openxmlformats.org/officeDocument/2006/relationships/image" Target="../media/image39.svg"/></Relationships>
</file>

<file path=ppt/slides/_rels/slide1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51.svg"/><Relationship Id="rId3" Type="http://schemas.openxmlformats.org/officeDocument/2006/relationships/image" Target="../media/image2.gif"/><Relationship Id="rId7" Type="http://schemas.openxmlformats.org/officeDocument/2006/relationships/image" Target="../media/image45.svg"/><Relationship Id="rId12"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49.svg"/><Relationship Id="rId5" Type="http://schemas.openxmlformats.org/officeDocument/2006/relationships/image" Target="../media/image16.svg"/><Relationship Id="rId10" Type="http://schemas.openxmlformats.org/officeDocument/2006/relationships/image" Target="../media/image34.png"/><Relationship Id="rId4" Type="http://schemas.openxmlformats.org/officeDocument/2006/relationships/image" Target="../media/image31.png"/><Relationship Id="rId9" Type="http://schemas.openxmlformats.org/officeDocument/2006/relationships/image" Target="../media/image47.sv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8.gif"/></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gif"/><Relationship Id="rId4" Type="http://schemas.openxmlformats.org/officeDocument/2006/relationships/hyperlink" Target="https://youtu.be/Fl57k40mQ48?si=-PuJBwVe6jmz9_Pi"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3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gif"/><Relationship Id="rId7" Type="http://schemas.openxmlformats.org/officeDocument/2006/relationships/image" Target="../media/image58.sv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56.svg"/><Relationship Id="rId4" Type="http://schemas.openxmlformats.org/officeDocument/2006/relationships/image" Target="../media/image39.png"/><Relationship Id="rId9" Type="http://schemas.openxmlformats.org/officeDocument/2006/relationships/image" Target="../media/image60.svg"/></Relationships>
</file>

<file path=ppt/slides/_rels/slide31.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42.png"/><Relationship Id="rId7" Type="http://schemas.openxmlformats.org/officeDocument/2006/relationships/image" Target="../media/image28.png"/><Relationship Id="rId2" Type="http://schemas.openxmlformats.org/officeDocument/2006/relationships/image" Target="../media/image2.gif"/><Relationship Id="rId1" Type="http://schemas.openxmlformats.org/officeDocument/2006/relationships/slideLayout" Target="../slideLayouts/slideLayout2.xml"/><Relationship Id="rId6" Type="http://schemas.openxmlformats.org/officeDocument/2006/relationships/image" Target="../media/image64.svg"/><Relationship Id="rId5" Type="http://schemas.openxmlformats.org/officeDocument/2006/relationships/image" Target="../media/image43.png"/><Relationship Id="rId4" Type="http://schemas.openxmlformats.org/officeDocument/2006/relationships/image" Target="../media/image62.svg"/></Relationships>
</file>

<file path=ppt/slides/_rels/slide3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4.gif"/></Relationships>
</file>

<file path=ppt/slides/_rels/slide35.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45.png"/><Relationship Id="rId7" Type="http://schemas.openxmlformats.org/officeDocument/2006/relationships/image" Target="../media/image47.png"/><Relationship Id="rId12" Type="http://schemas.openxmlformats.org/officeDocument/2006/relationships/image" Target="../media/image73.svg"/><Relationship Id="rId2" Type="http://schemas.openxmlformats.org/officeDocument/2006/relationships/image" Target="../media/image2.gif"/><Relationship Id="rId1" Type="http://schemas.openxmlformats.org/officeDocument/2006/relationships/slideLayout" Target="../slideLayouts/slideLayout2.xml"/><Relationship Id="rId6" Type="http://schemas.openxmlformats.org/officeDocument/2006/relationships/image" Target="../media/image69.svg"/><Relationship Id="rId11" Type="http://schemas.openxmlformats.org/officeDocument/2006/relationships/image" Target="../media/image49.png"/><Relationship Id="rId5" Type="http://schemas.openxmlformats.org/officeDocument/2006/relationships/image" Target="../media/image46.png"/><Relationship Id="rId10" Type="http://schemas.openxmlformats.org/officeDocument/2006/relationships/image" Target="../media/image71.svg"/><Relationship Id="rId4" Type="http://schemas.openxmlformats.org/officeDocument/2006/relationships/image" Target="../media/image67.svg"/><Relationship Id="rId9" Type="http://schemas.openxmlformats.org/officeDocument/2006/relationships/image" Target="../media/image48.png"/></Relationships>
</file>

<file path=ppt/slides/_rels/slide36.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2.png"/><Relationship Id="rId12" Type="http://schemas.openxmlformats.org/officeDocument/2006/relationships/image" Target="../media/image81.svg"/><Relationship Id="rId2" Type="http://schemas.openxmlformats.org/officeDocument/2006/relationships/image" Target="../media/image2.gif"/><Relationship Id="rId1" Type="http://schemas.openxmlformats.org/officeDocument/2006/relationships/slideLayout" Target="../slideLayouts/slideLayout2.xml"/><Relationship Id="rId6" Type="http://schemas.openxmlformats.org/officeDocument/2006/relationships/image" Target="../media/image77.svg"/><Relationship Id="rId11" Type="http://schemas.openxmlformats.org/officeDocument/2006/relationships/image" Target="../media/image54.png"/><Relationship Id="rId5" Type="http://schemas.openxmlformats.org/officeDocument/2006/relationships/image" Target="../media/image51.png"/><Relationship Id="rId10" Type="http://schemas.openxmlformats.org/officeDocument/2006/relationships/image" Target="../media/image79.svg"/><Relationship Id="rId4" Type="http://schemas.openxmlformats.org/officeDocument/2006/relationships/image" Target="../media/image75.svg"/><Relationship Id="rId9" Type="http://schemas.openxmlformats.org/officeDocument/2006/relationships/image" Target="../media/image53.png"/><Relationship Id="rId14" Type="http://schemas.openxmlformats.org/officeDocument/2006/relationships/image" Target="../media/image20.svg"/></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gif"/><Relationship Id="rId5" Type="http://schemas.openxmlformats.org/officeDocument/2006/relationships/image" Target="../media/image23.png"/><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8.gif"/></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7.gif"/><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85.svg"/><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59.png"/><Relationship Id="rId7" Type="http://schemas.openxmlformats.org/officeDocument/2006/relationships/image" Target="../media/image61.png"/><Relationship Id="rId12" Type="http://schemas.openxmlformats.org/officeDocument/2006/relationships/image" Target="../media/image20.svg"/><Relationship Id="rId2" Type="http://schemas.openxmlformats.org/officeDocument/2006/relationships/image" Target="../media/image2.gif"/><Relationship Id="rId1" Type="http://schemas.openxmlformats.org/officeDocument/2006/relationships/slideLayout" Target="../slideLayouts/slideLayout2.xml"/><Relationship Id="rId6" Type="http://schemas.openxmlformats.org/officeDocument/2006/relationships/image" Target="../media/image51.svg"/><Relationship Id="rId11" Type="http://schemas.openxmlformats.org/officeDocument/2006/relationships/image" Target="../media/image63.png"/><Relationship Id="rId5" Type="http://schemas.openxmlformats.org/officeDocument/2006/relationships/image" Target="../media/image60.png"/><Relationship Id="rId10" Type="http://schemas.openxmlformats.org/officeDocument/2006/relationships/image" Target="../media/image16.svg"/><Relationship Id="rId4" Type="http://schemas.openxmlformats.org/officeDocument/2006/relationships/image" Target="../media/image87.svg"/><Relationship Id="rId9" Type="http://schemas.openxmlformats.org/officeDocument/2006/relationships/image" Target="../media/image62.png"/></Relationships>
</file>

<file path=ppt/slides/_rels/slide4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gif"/><Relationship Id="rId4" Type="http://schemas.openxmlformats.org/officeDocument/2006/relationships/hyperlink" Target="https://youtu.be/oNNLMPYUbQc?feature=share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4.svg"/><Relationship Id="rId3" Type="http://schemas.openxmlformats.org/officeDocument/2006/relationships/image" Target="../media/image2.gif"/><Relationship Id="rId7" Type="http://schemas.openxmlformats.org/officeDocument/2006/relationships/image" Target="../media/image18.svg"/><Relationship Id="rId12" Type="http://schemas.openxmlformats.org/officeDocument/2006/relationships/image" Target="../media/image18.png"/><Relationship Id="rId17" Type="http://schemas.openxmlformats.org/officeDocument/2006/relationships/image" Target="../media/image28.svg"/><Relationship Id="rId2" Type="http://schemas.openxmlformats.org/officeDocument/2006/relationships/notesSlide" Target="../notesSlides/notesSlide9.xml"/><Relationship Id="rId16"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2.sv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20.svg"/><Relationship Id="rId1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6520A8C4-9487-C192-4770-0CC656AFE6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262"/>
            <a:ext cx="12192000" cy="6960524"/>
          </a:xfrm>
          <a:prstGeom prst="rect">
            <a:avLst/>
          </a:prstGeom>
        </p:spPr>
      </p:pic>
      <p:sp>
        <p:nvSpPr>
          <p:cNvPr id="4" name="TextBox 3">
            <a:extLst>
              <a:ext uri="{FF2B5EF4-FFF2-40B4-BE49-F238E27FC236}">
                <a16:creationId xmlns="" xmlns:a16="http://schemas.microsoft.com/office/drawing/2014/main" id="{43BBC475-3E30-4E5C-CA99-911F33F9D935}"/>
              </a:ext>
            </a:extLst>
          </p:cNvPr>
          <p:cNvSpPr txBox="1"/>
          <p:nvPr/>
        </p:nvSpPr>
        <p:spPr>
          <a:xfrm>
            <a:off x="600995" y="780520"/>
            <a:ext cx="6669959" cy="2291012"/>
          </a:xfrm>
          <a:prstGeom prst="rect">
            <a:avLst/>
          </a:prstGeom>
          <a:noFill/>
        </p:spPr>
        <p:txBody>
          <a:bodyPr wrap="square">
            <a:spAutoFit/>
          </a:bodyPr>
          <a:lstStyle/>
          <a:p>
            <a:pPr algn="ctr" rtl="1">
              <a:lnSpc>
                <a:spcPct val="115000"/>
              </a:lnSpc>
            </a:pPr>
            <a:r>
              <a:rPr lang="ar-JO" sz="7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rPr>
              <a:t>قيادة التغيير</a:t>
            </a:r>
          </a:p>
          <a:p>
            <a:pPr algn="ctr" rtl="1">
              <a:lnSpc>
                <a:spcPct val="115000"/>
              </a:lnSpc>
            </a:pPr>
            <a:r>
              <a:rPr lang="ar-JO" sz="5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rPr>
              <a:t>في عصر التحول الرقمي</a:t>
            </a:r>
            <a:endParaRPr lang="en-US" sz="54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endParaRPr>
          </a:p>
        </p:txBody>
      </p:sp>
      <p:sp>
        <p:nvSpPr>
          <p:cNvPr id="5" name="TextBox 4"/>
          <p:cNvSpPr txBox="1"/>
          <p:nvPr/>
        </p:nvSpPr>
        <p:spPr>
          <a:xfrm>
            <a:off x="-57231" y="6662094"/>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45629806"/>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73679A6-AF04-F2BF-4425-CB75D4288AF7}"/>
            </a:ext>
          </a:extLst>
        </p:cNvPr>
        <p:cNvGrpSpPr/>
        <p:nvPr/>
      </p:nvGrpSpPr>
      <p:grpSpPr>
        <a:xfrm>
          <a:off x="0" y="0"/>
          <a:ext cx="0" cy="0"/>
          <a:chOff x="0" y="0"/>
          <a:chExt cx="0" cy="0"/>
        </a:xfrm>
      </p:grpSpPr>
      <p:sp>
        <p:nvSpPr>
          <p:cNvPr id="22" name="TextBox 21">
            <a:extLst>
              <a:ext uri="{FF2B5EF4-FFF2-40B4-BE49-F238E27FC236}">
                <a16:creationId xmlns="" xmlns:a16="http://schemas.microsoft.com/office/drawing/2014/main" id="{C7901371-3712-3C4C-64AA-32784C9FEFF6}"/>
              </a:ext>
            </a:extLst>
          </p:cNvPr>
          <p:cNvSpPr txBox="1"/>
          <p:nvPr/>
        </p:nvSpPr>
        <p:spPr>
          <a:xfrm>
            <a:off x="1676848" y="3429000"/>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تحدث عن أهمية بناء عقليّة التقبّل للتغيير؟</a:t>
            </a:r>
            <a:endParaRPr lang="en-US" dirty="0"/>
          </a:p>
        </p:txBody>
      </p:sp>
      <p:pic>
        <p:nvPicPr>
          <p:cNvPr id="5" name="Picture 4">
            <a:extLst>
              <a:ext uri="{FF2B5EF4-FFF2-40B4-BE49-F238E27FC236}">
                <a16:creationId xmlns="" xmlns:a16="http://schemas.microsoft.com/office/drawing/2014/main" id="{C56EAD85-20DF-0591-B1C2-EAFD2070BE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 xmlns:a16="http://schemas.microsoft.com/office/drawing/2014/main" id="{5E7B9AF7-7687-E79D-C6C5-5F7AE38511C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 xmlns:a16="http://schemas.microsoft.com/office/drawing/2014/main" id="{1A7C7A5D-66B2-F235-591F-16E074FBEC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1397938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7F413726-9E52-1A3A-EA38-DBE6271B7041}"/>
            </a:ext>
          </a:extLst>
        </p:cNvPr>
        <p:cNvGrpSpPr/>
        <p:nvPr/>
      </p:nvGrpSpPr>
      <p:grpSpPr>
        <a:xfrm>
          <a:off x="0" y="0"/>
          <a:ext cx="0" cy="0"/>
          <a:chOff x="0" y="0"/>
          <a:chExt cx="0" cy="0"/>
        </a:xfrm>
      </p:grpSpPr>
      <p:pic>
        <p:nvPicPr>
          <p:cNvPr id="3" name="Picture 2">
            <a:extLst>
              <a:ext uri="{FF2B5EF4-FFF2-40B4-BE49-F238E27FC236}">
                <a16:creationId xmlns="" xmlns:a16="http://schemas.microsoft.com/office/drawing/2014/main" id="{F7F613F2-521B-9D9E-1382-FA9BD8A71B21}"/>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 xmlns:a16="http://schemas.microsoft.com/office/drawing/2014/main" id="{6EF8C698-4FF5-D7D2-0D43-017D423C679E}"/>
              </a:ext>
            </a:extLst>
          </p:cNvPr>
          <p:cNvSpPr txBox="1"/>
          <p:nvPr/>
        </p:nvSpPr>
        <p:spPr>
          <a:xfrm>
            <a:off x="5215955" y="1438409"/>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تعزيز المرونة: </a:t>
            </a:r>
            <a:r>
              <a:rPr lang="ar-SA" dirty="0"/>
              <a:t>عقلية التغيير تجعل الأفراد أكثر مرونة واستعداداً لمواجهة التحديات</a:t>
            </a:r>
            <a:endParaRPr lang="en-US" dirty="0"/>
          </a:p>
        </p:txBody>
      </p:sp>
      <p:sp>
        <p:nvSpPr>
          <p:cNvPr id="8" name="TextBox 7">
            <a:extLst>
              <a:ext uri="{FF2B5EF4-FFF2-40B4-BE49-F238E27FC236}">
                <a16:creationId xmlns="" xmlns:a16="http://schemas.microsoft.com/office/drawing/2014/main" id="{E6D474DF-07D2-4D22-1C8D-A937DC535F59}"/>
              </a:ext>
            </a:extLst>
          </p:cNvPr>
          <p:cNvSpPr txBox="1"/>
          <p:nvPr/>
        </p:nvSpPr>
        <p:spPr>
          <a:xfrm>
            <a:off x="5215955" y="2673835"/>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تحسين الأداء التنظيمي: </a:t>
            </a:r>
            <a:r>
              <a:rPr lang="ar-SA" dirty="0"/>
              <a:t>المؤسسات التي تتقبل التغيير تكون قادرة على التكيّف مع بيئة الأعمال الديناميكية</a:t>
            </a:r>
            <a:endParaRPr lang="en-US" dirty="0"/>
          </a:p>
        </p:txBody>
      </p:sp>
      <p:sp>
        <p:nvSpPr>
          <p:cNvPr id="2" name="TextBox 1">
            <a:extLst>
              <a:ext uri="{FF2B5EF4-FFF2-40B4-BE49-F238E27FC236}">
                <a16:creationId xmlns="" xmlns:a16="http://schemas.microsoft.com/office/drawing/2014/main" id="{CC1A4993-3BDB-C109-DEBE-6E6481BF4C09}"/>
              </a:ext>
            </a:extLst>
          </p:cNvPr>
          <p:cNvSpPr txBox="1"/>
          <p:nvPr/>
        </p:nvSpPr>
        <p:spPr>
          <a:xfrm>
            <a:off x="5215955" y="3909261"/>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ابتكار الحلول: </a:t>
            </a:r>
            <a:r>
              <a:rPr lang="ar-SA" dirty="0"/>
              <a:t>عقلية التقبّل تشجع على الإبداع والابتكار في مواجهة المشكلات</a:t>
            </a:r>
            <a:endParaRPr lang="en-US" dirty="0"/>
          </a:p>
        </p:txBody>
      </p:sp>
      <p:sp>
        <p:nvSpPr>
          <p:cNvPr id="9" name="TextBox 8">
            <a:extLst>
              <a:ext uri="{FF2B5EF4-FFF2-40B4-BE49-F238E27FC236}">
                <a16:creationId xmlns="" xmlns:a16="http://schemas.microsoft.com/office/drawing/2014/main" id="{FA774813-0F89-C7CB-63D1-B03355C1C1A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7D33877E-CC2E-5272-2067-98C06F16F6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 xmlns:a16="http://schemas.microsoft.com/office/drawing/2014/main" id="{A6CB3E9C-79A4-2068-B4D6-7DE3AC468A4D}"/>
              </a:ext>
            </a:extLst>
          </p:cNvPr>
          <p:cNvSpPr txBox="1"/>
          <p:nvPr/>
        </p:nvSpPr>
        <p:spPr>
          <a:xfrm>
            <a:off x="5215955" y="514468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الحد من السلبية والمقاومة: </a:t>
            </a:r>
            <a:r>
              <a:rPr lang="ar-SA" dirty="0"/>
              <a:t>تساعد على تقليل الخوف والقلق المرتبط بالتغيير</a:t>
            </a:r>
            <a:endParaRPr lang="en-US" dirty="0"/>
          </a:p>
        </p:txBody>
      </p:sp>
      <p:sp>
        <p:nvSpPr>
          <p:cNvPr id="11" name="TextBox 10"/>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5925934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C65471EE-4229-4134-8642-E2084661369E}"/>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B93034F4-70FB-9065-1726-C9B9753C99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6F56DF93-5147-7A72-CD66-7BCCC899600F}"/>
              </a:ext>
            </a:extLst>
          </p:cNvPr>
          <p:cNvSpPr txBox="1"/>
          <p:nvPr/>
        </p:nvSpPr>
        <p:spPr>
          <a:xfrm>
            <a:off x="812887" y="-107595"/>
            <a:ext cx="10566226"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الأسباب التي تجعل الموظفين والقادة يقاومون التغيير الرقمي، وكيفية التعامل معها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 xmlns:a16="http://schemas.microsoft.com/office/drawing/2014/main" id="{0ADB8436-F63F-595A-02E3-7309524C64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887" y="2020529"/>
            <a:ext cx="4087761" cy="4087761"/>
          </a:xfrm>
          <a:prstGeom prst="rect">
            <a:avLst/>
          </a:prstGeom>
        </p:spPr>
      </p:pic>
      <p:sp>
        <p:nvSpPr>
          <p:cNvPr id="5" name="TextBox 4">
            <a:extLst>
              <a:ext uri="{FF2B5EF4-FFF2-40B4-BE49-F238E27FC236}">
                <a16:creationId xmlns="" xmlns:a16="http://schemas.microsoft.com/office/drawing/2014/main" id="{1182BDBD-54D0-FCEC-E8AD-6080E9C974EC}"/>
              </a:ext>
            </a:extLst>
          </p:cNvPr>
          <p:cNvSpPr txBox="1"/>
          <p:nvPr/>
        </p:nvSpPr>
        <p:spPr>
          <a:xfrm>
            <a:off x="5609304" y="2510137"/>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التغيير الرقمي أصبح ضرورة لتطوير المؤسسات وتحقيق الكفاءة والابتكار في بيئة العمل. ومع ذلك، فإن العديد من المبادرات الرقمية تواجه مقاومة قوية من الموظفين والقادة على حدٍّ سواء. هذه المقاومة ليست دائماً بسبب رفض التغيير نفسه، بل غالباً ما تكون نتيجة لمخاوف مشروعة أو نقص في الفهم أو المهارات</a:t>
            </a:r>
            <a:endParaRPr lang="en-US" dirty="0"/>
          </a:p>
        </p:txBody>
      </p:sp>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2719324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6221955-0A3A-4C6F-99D0-D2240452DC47}"/>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D1E0D2A2-B078-C01D-F8A2-00D9BDCF12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4693AA6D-9E29-DE98-87F2-A42DCC57FB3C}"/>
              </a:ext>
            </a:extLst>
          </p:cNvPr>
          <p:cNvSpPr txBox="1"/>
          <p:nvPr/>
        </p:nvSpPr>
        <p:spPr>
          <a:xfrm>
            <a:off x="812887" y="-107595"/>
            <a:ext cx="10566226"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أسباب مقاومة الموظفين للتغيير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grpSp>
        <p:nvGrpSpPr>
          <p:cNvPr id="6" name="Group 5">
            <a:extLst>
              <a:ext uri="{FF2B5EF4-FFF2-40B4-BE49-F238E27FC236}">
                <a16:creationId xmlns="" xmlns:a16="http://schemas.microsoft.com/office/drawing/2014/main" id="{E560BAF3-C865-4068-A236-024F156D3D96}"/>
              </a:ext>
            </a:extLst>
          </p:cNvPr>
          <p:cNvGrpSpPr/>
          <p:nvPr/>
        </p:nvGrpSpPr>
        <p:grpSpPr>
          <a:xfrm>
            <a:off x="2308549" y="3586215"/>
            <a:ext cx="3462356" cy="3065098"/>
            <a:chOff x="831449" y="1418669"/>
            <a:chExt cx="2927037" cy="2592030"/>
          </a:xfrm>
        </p:grpSpPr>
        <p:sp>
          <p:nvSpPr>
            <p:cNvPr id="22" name="مربع نص 24">
              <a:extLst>
                <a:ext uri="{FF2B5EF4-FFF2-40B4-BE49-F238E27FC236}">
                  <a16:creationId xmlns="" xmlns:a16="http://schemas.microsoft.com/office/drawing/2014/main" id="{D0290431-31AE-40DB-8C87-68B18B33C5F2}"/>
                </a:ext>
              </a:extLst>
            </p:cNvPr>
            <p:cNvSpPr txBox="1"/>
            <p:nvPr/>
          </p:nvSpPr>
          <p:spPr>
            <a:xfrm>
              <a:off x="1737578" y="2240244"/>
              <a:ext cx="1825886" cy="1358257"/>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القلق من زيادة عبء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Freeform: Shape 22">
              <a:extLst>
                <a:ext uri="{FF2B5EF4-FFF2-40B4-BE49-F238E27FC236}">
                  <a16:creationId xmlns="" xmlns:a16="http://schemas.microsoft.com/office/drawing/2014/main" id="{6851C93D-6B07-4D94-81DB-BB3658B578D7}"/>
                </a:ext>
              </a:extLst>
            </p:cNvPr>
            <p:cNvSpPr/>
            <p:nvPr/>
          </p:nvSpPr>
          <p:spPr>
            <a:xfrm>
              <a:off x="831449" y="1418669"/>
              <a:ext cx="2927037" cy="2592030"/>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BFBFBF"/>
            </a:solidFill>
            <a:ln w="12700">
              <a:solidFill>
                <a:srgbClr val="BFBFBF"/>
              </a:solidFill>
              <a:miter lim="400000"/>
            </a:ln>
          </p:spPr>
          <p:txBody>
            <a:bodyPr wrap="square" lIns="38100" tIns="38100" rIns="38100" bIns="38100" anchor="ctr">
              <a:noAutofit/>
            </a:bodyPr>
            <a:lstStyle/>
            <a:p>
              <a:endParaRPr lang="en-US" sz="3200"/>
            </a:p>
          </p:txBody>
        </p:sp>
      </p:grpSp>
      <p:grpSp>
        <p:nvGrpSpPr>
          <p:cNvPr id="8" name="Group 7">
            <a:extLst>
              <a:ext uri="{FF2B5EF4-FFF2-40B4-BE49-F238E27FC236}">
                <a16:creationId xmlns="" xmlns:a16="http://schemas.microsoft.com/office/drawing/2014/main" id="{54D46C7A-C6EB-42DD-ADD5-624877F385B2}"/>
              </a:ext>
            </a:extLst>
          </p:cNvPr>
          <p:cNvGrpSpPr/>
          <p:nvPr/>
        </p:nvGrpSpPr>
        <p:grpSpPr>
          <a:xfrm>
            <a:off x="6418167" y="3639646"/>
            <a:ext cx="3293463" cy="3071153"/>
            <a:chOff x="2966202" y="1446424"/>
            <a:chExt cx="2784257" cy="2597150"/>
          </a:xfrm>
        </p:grpSpPr>
        <p:sp>
          <p:nvSpPr>
            <p:cNvPr id="20" name="مربع نص 24">
              <a:extLst>
                <a:ext uri="{FF2B5EF4-FFF2-40B4-BE49-F238E27FC236}">
                  <a16:creationId xmlns="" xmlns:a16="http://schemas.microsoft.com/office/drawing/2014/main" id="{437B903D-AA18-46B5-8E51-50BCFB6E4D44}"/>
                </a:ext>
              </a:extLst>
            </p:cNvPr>
            <p:cNvSpPr txBox="1"/>
            <p:nvPr/>
          </p:nvSpPr>
          <p:spPr>
            <a:xfrm>
              <a:off x="3862669" y="2242024"/>
              <a:ext cx="1825886" cy="1119967"/>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نقص الفهم لأهداف التغيير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Shape">
              <a:extLst>
                <a:ext uri="{FF2B5EF4-FFF2-40B4-BE49-F238E27FC236}">
                  <a16:creationId xmlns="" xmlns:a16="http://schemas.microsoft.com/office/drawing/2014/main" id="{F01038C1-1ACB-49BD-A8AA-697E6C29CCE2}"/>
                </a:ext>
              </a:extLst>
            </p:cNvPr>
            <p:cNvSpPr/>
            <p:nvPr/>
          </p:nvSpPr>
          <p:spPr>
            <a:xfrm>
              <a:off x="2966202" y="1446424"/>
              <a:ext cx="2784257" cy="2597150"/>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14" name="Group 13">
            <a:extLst>
              <a:ext uri="{FF2B5EF4-FFF2-40B4-BE49-F238E27FC236}">
                <a16:creationId xmlns="" xmlns:a16="http://schemas.microsoft.com/office/drawing/2014/main" id="{B8415EB5-D259-4BBE-BD93-17B7E914EB41}"/>
              </a:ext>
            </a:extLst>
          </p:cNvPr>
          <p:cNvGrpSpPr/>
          <p:nvPr/>
        </p:nvGrpSpPr>
        <p:grpSpPr>
          <a:xfrm>
            <a:off x="4349687" y="883251"/>
            <a:ext cx="3310352" cy="3049988"/>
            <a:chOff x="1891724" y="14611"/>
            <a:chExt cx="2798535" cy="2580195"/>
          </a:xfrm>
        </p:grpSpPr>
        <p:sp>
          <p:nvSpPr>
            <p:cNvPr id="18" name="مربع نص 24">
              <a:extLst>
                <a:ext uri="{FF2B5EF4-FFF2-40B4-BE49-F238E27FC236}">
                  <a16:creationId xmlns="" xmlns:a16="http://schemas.microsoft.com/office/drawing/2014/main" id="{EEB12EC3-7D4F-4216-A08C-F8CCE30B882C}"/>
                </a:ext>
              </a:extLst>
            </p:cNvPr>
            <p:cNvSpPr txBox="1"/>
            <p:nvPr/>
          </p:nvSpPr>
          <p:spPr>
            <a:xfrm>
              <a:off x="2756602" y="887907"/>
              <a:ext cx="1825888" cy="119927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نقص المهارات الرقمية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Shape">
              <a:extLst>
                <a:ext uri="{FF2B5EF4-FFF2-40B4-BE49-F238E27FC236}">
                  <a16:creationId xmlns="" xmlns:a16="http://schemas.microsoft.com/office/drawing/2014/main" id="{97746350-D59C-42AB-B335-24974DBEF697}"/>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A0C9CA"/>
            </a:solidFill>
            <a:ln w="12700">
              <a:solidFill>
                <a:srgbClr val="A0C9CA"/>
              </a:solidFill>
              <a:miter lim="400000"/>
            </a:ln>
          </p:spPr>
          <p:txBody>
            <a:bodyPr lIns="38100" tIns="38100" rIns="38100" bIns="38100" anchor="ctr"/>
            <a:lstStyle/>
            <a:p>
              <a:endParaRPr lang="en-US" sz="3200"/>
            </a:p>
          </p:txBody>
        </p:sp>
      </p:grpSp>
      <p:grpSp>
        <p:nvGrpSpPr>
          <p:cNvPr id="15" name="Group 14">
            <a:extLst>
              <a:ext uri="{FF2B5EF4-FFF2-40B4-BE49-F238E27FC236}">
                <a16:creationId xmlns="" xmlns:a16="http://schemas.microsoft.com/office/drawing/2014/main" id="{7A6C11A4-57ED-44F0-B3D2-FFE6327E03A8}"/>
              </a:ext>
            </a:extLst>
          </p:cNvPr>
          <p:cNvGrpSpPr/>
          <p:nvPr/>
        </p:nvGrpSpPr>
        <p:grpSpPr>
          <a:xfrm>
            <a:off x="707924" y="855123"/>
            <a:ext cx="3163968" cy="3061235"/>
            <a:chOff x="0" y="0"/>
            <a:chExt cx="2674783" cy="2589711"/>
          </a:xfrm>
        </p:grpSpPr>
        <p:sp>
          <p:nvSpPr>
            <p:cNvPr id="16" name="مربع نص 24">
              <a:extLst>
                <a:ext uri="{FF2B5EF4-FFF2-40B4-BE49-F238E27FC236}">
                  <a16:creationId xmlns="" xmlns:a16="http://schemas.microsoft.com/office/drawing/2014/main" id="{CB421D0F-9981-4D9E-8E84-B50815047A88}"/>
                </a:ext>
              </a:extLst>
            </p:cNvPr>
            <p:cNvSpPr txBox="1"/>
            <p:nvPr/>
          </p:nvSpPr>
          <p:spPr>
            <a:xfrm>
              <a:off x="634236" y="720309"/>
              <a:ext cx="1955511" cy="1434081"/>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الخوف من فقدان الوظيفة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Shape">
              <a:extLst>
                <a:ext uri="{FF2B5EF4-FFF2-40B4-BE49-F238E27FC236}">
                  <a16:creationId xmlns="" xmlns:a16="http://schemas.microsoft.com/office/drawing/2014/main" id="{5DFB772F-9A49-456A-81D1-4A9A710D883E}"/>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11" name="Group 10">
            <a:extLst>
              <a:ext uri="{FF2B5EF4-FFF2-40B4-BE49-F238E27FC236}">
                <a16:creationId xmlns="" xmlns:a16="http://schemas.microsoft.com/office/drawing/2014/main" id="{8362E6FB-F62D-47E3-AD4E-14C6317784A0}"/>
              </a:ext>
            </a:extLst>
          </p:cNvPr>
          <p:cNvGrpSpPr/>
          <p:nvPr/>
        </p:nvGrpSpPr>
        <p:grpSpPr>
          <a:xfrm>
            <a:off x="8176546" y="883251"/>
            <a:ext cx="3307528" cy="3061234"/>
            <a:chOff x="3879597" y="14611"/>
            <a:chExt cx="2796148" cy="2589711"/>
          </a:xfrm>
        </p:grpSpPr>
        <p:sp>
          <p:nvSpPr>
            <p:cNvPr id="12" name="مربع نص 18">
              <a:extLst>
                <a:ext uri="{FF2B5EF4-FFF2-40B4-BE49-F238E27FC236}">
                  <a16:creationId xmlns="" xmlns:a16="http://schemas.microsoft.com/office/drawing/2014/main" id="{2D73D82F-BB26-43A3-8053-F731F1F10DBD}"/>
                </a:ext>
              </a:extLst>
            </p:cNvPr>
            <p:cNvSpPr txBox="1"/>
            <p:nvPr/>
          </p:nvSpPr>
          <p:spPr>
            <a:xfrm>
              <a:off x="4754450" y="704791"/>
              <a:ext cx="1664200" cy="1402816"/>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التمسك بالطرق التقليدية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Shape">
              <a:extLst>
                <a:ext uri="{FF2B5EF4-FFF2-40B4-BE49-F238E27FC236}">
                  <a16:creationId xmlns="" xmlns:a16="http://schemas.microsoft.com/office/drawing/2014/main" id="{47E3D324-4232-48F0-8FA3-6D16C9B7D40E}"/>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FFD366"/>
            </a:solidFill>
            <a:ln w="12700">
              <a:solidFill>
                <a:srgbClr val="FFD366"/>
              </a:solidFill>
              <a:miter lim="400000"/>
            </a:ln>
          </p:spPr>
          <p:txBody>
            <a:bodyPr lIns="38100" tIns="38100" rIns="38100" bIns="38100" anchor="ctr"/>
            <a:lstStyle/>
            <a:p>
              <a:endParaRPr lang="en-US" sz="3200"/>
            </a:p>
          </p:txBody>
        </p:sp>
      </p:grpSp>
      <p:sp>
        <p:nvSpPr>
          <p:cNvPr id="24" name="TextBox 23"/>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0957024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C673744-BFCE-8675-D5C3-620DDF400FF1}"/>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E0A2BB30-9DD5-948A-1CFB-D17F07B09E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51E46E91-6747-3E1A-E3F9-E76ED7AC314A}"/>
              </a:ext>
            </a:extLst>
          </p:cNvPr>
          <p:cNvSpPr txBox="1"/>
          <p:nvPr/>
        </p:nvSpPr>
        <p:spPr>
          <a:xfrm>
            <a:off x="812887" y="-107595"/>
            <a:ext cx="10566226"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أسباب مقاومة القادة للتغيير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grpSp>
        <p:nvGrpSpPr>
          <p:cNvPr id="4" name="Group 3">
            <a:extLst>
              <a:ext uri="{FF2B5EF4-FFF2-40B4-BE49-F238E27FC236}">
                <a16:creationId xmlns="" xmlns:a16="http://schemas.microsoft.com/office/drawing/2014/main" id="{D90789C2-1B85-F4E5-3346-875F9667E4A4}"/>
              </a:ext>
            </a:extLst>
          </p:cNvPr>
          <p:cNvGrpSpPr/>
          <p:nvPr/>
        </p:nvGrpSpPr>
        <p:grpSpPr>
          <a:xfrm>
            <a:off x="9110645" y="1858295"/>
            <a:ext cx="2388188" cy="3319377"/>
            <a:chOff x="4281969" y="0"/>
            <a:chExt cx="1346240" cy="1871458"/>
          </a:xfrm>
        </p:grpSpPr>
        <p:sp>
          <p:nvSpPr>
            <p:cNvPr id="37" name="Equals 36">
              <a:extLst>
                <a:ext uri="{FF2B5EF4-FFF2-40B4-BE49-F238E27FC236}">
                  <a16:creationId xmlns="" xmlns:a16="http://schemas.microsoft.com/office/drawing/2014/main" id="{D5ADA7A9-0A6B-26C4-E1BA-4C1432E09131}"/>
                </a:ext>
              </a:extLst>
            </p:cNvPr>
            <p:cNvSpPr/>
            <p:nvPr/>
          </p:nvSpPr>
          <p:spPr>
            <a:xfrm>
              <a:off x="4371294"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8" name="TextBox 6">
              <a:extLst>
                <a:ext uri="{FF2B5EF4-FFF2-40B4-BE49-F238E27FC236}">
                  <a16:creationId xmlns="" xmlns:a16="http://schemas.microsoft.com/office/drawing/2014/main" id="{B18B8A97-516C-C6DB-D944-083CE283D69D}"/>
                </a:ext>
              </a:extLst>
            </p:cNvPr>
            <p:cNvSpPr txBox="1"/>
            <p:nvPr/>
          </p:nvSpPr>
          <p:spPr>
            <a:xfrm>
              <a:off x="4281969" y="0"/>
              <a:ext cx="1346240" cy="841856"/>
            </a:xfrm>
            <a:prstGeom prst="rect">
              <a:avLst/>
            </a:prstGeom>
            <a:noFill/>
          </p:spPr>
          <p:txBody>
            <a:bodyPr wrap="square" rtlCol="0">
              <a:noAutofit/>
            </a:bodyPr>
            <a:lstStyle/>
            <a:p>
              <a:pPr algn="ctr" rtl="1">
                <a:lnSpc>
                  <a:spcPct val="115000"/>
                </a:lnSpc>
              </a:pPr>
              <a:r>
                <a:rPr lang="en-GB" sz="4400" b="1" kern="1200" dirty="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01</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مربع نص 18">
              <a:extLst>
                <a:ext uri="{FF2B5EF4-FFF2-40B4-BE49-F238E27FC236}">
                  <a16:creationId xmlns="" xmlns:a16="http://schemas.microsoft.com/office/drawing/2014/main" id="{01204F99-D4F6-9664-1A42-86A0F31B4AF4}"/>
                </a:ext>
              </a:extLst>
            </p:cNvPr>
            <p:cNvSpPr txBox="1"/>
            <p:nvPr/>
          </p:nvSpPr>
          <p:spPr>
            <a:xfrm>
              <a:off x="4358549" y="1218660"/>
              <a:ext cx="1202173" cy="652798"/>
            </a:xfrm>
            <a:prstGeom prst="rect">
              <a:avLst/>
            </a:prstGeom>
            <a:noFill/>
          </p:spPr>
          <p:txBody>
            <a:bodyPr wrap="square" rtlCol="1">
              <a:noAutofit/>
            </a:bodyPr>
            <a:lstStyle/>
            <a:p>
              <a:pPr algn="ctr" rtl="1">
                <a:lnSpc>
                  <a:spcPct val="115000"/>
                </a:lnSpc>
              </a:pPr>
              <a:r>
                <a:rPr lang="ar-SY" sz="28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الخوف من فقدان السيطرة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2800" b="1" kern="1200" dirty="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 xmlns:a16="http://schemas.microsoft.com/office/drawing/2014/main" id="{EA984D4D-A09F-6AF2-C35D-69CE1BCEDDD2}"/>
              </a:ext>
            </a:extLst>
          </p:cNvPr>
          <p:cNvGrpSpPr/>
          <p:nvPr/>
        </p:nvGrpSpPr>
        <p:grpSpPr>
          <a:xfrm>
            <a:off x="7079475" y="1858295"/>
            <a:ext cx="2174205" cy="3366533"/>
            <a:chOff x="3308036" y="0"/>
            <a:chExt cx="1225615" cy="1898045"/>
          </a:xfrm>
        </p:grpSpPr>
        <p:sp>
          <p:nvSpPr>
            <p:cNvPr id="34" name="Equals 33">
              <a:extLst>
                <a:ext uri="{FF2B5EF4-FFF2-40B4-BE49-F238E27FC236}">
                  <a16:creationId xmlns="" xmlns:a16="http://schemas.microsoft.com/office/drawing/2014/main" id="{879F3439-D309-D901-E196-80AA878D5F7B}"/>
                </a:ext>
              </a:extLst>
            </p:cNvPr>
            <p:cNvSpPr/>
            <p:nvPr/>
          </p:nvSpPr>
          <p:spPr>
            <a:xfrm>
              <a:off x="3308036"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5" name="TextBox 6">
              <a:extLst>
                <a:ext uri="{FF2B5EF4-FFF2-40B4-BE49-F238E27FC236}">
                  <a16:creationId xmlns="" xmlns:a16="http://schemas.microsoft.com/office/drawing/2014/main" id="{9CB094CB-9378-676B-36FE-BC3A175EB6C6}"/>
                </a:ext>
              </a:extLst>
            </p:cNvPr>
            <p:cNvSpPr txBox="1"/>
            <p:nvPr/>
          </p:nvSpPr>
          <p:spPr>
            <a:xfrm>
              <a:off x="3322432" y="0"/>
              <a:ext cx="1196092" cy="841856"/>
            </a:xfrm>
            <a:prstGeom prst="rect">
              <a:avLst/>
            </a:prstGeom>
            <a:noFill/>
          </p:spPr>
          <p:txBody>
            <a:bodyPr wrap="square" rtlCol="0">
              <a:noAutofit/>
            </a:bodyPr>
            <a:lstStyle/>
            <a:p>
              <a:pPr algn="ctr" rtl="1">
                <a:lnSpc>
                  <a:spcPct val="115000"/>
                </a:lnSpc>
              </a:pPr>
              <a:r>
                <a:rPr lang="en-GB" sz="4400" b="1" kern="1200" dirty="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02</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مربع نص 18">
              <a:extLst>
                <a:ext uri="{FF2B5EF4-FFF2-40B4-BE49-F238E27FC236}">
                  <a16:creationId xmlns="" xmlns:a16="http://schemas.microsoft.com/office/drawing/2014/main" id="{6239D8C9-9BD4-C620-E653-7E35332A6286}"/>
                </a:ext>
              </a:extLst>
            </p:cNvPr>
            <p:cNvSpPr txBox="1"/>
            <p:nvPr/>
          </p:nvSpPr>
          <p:spPr>
            <a:xfrm>
              <a:off x="3369770" y="1228857"/>
              <a:ext cx="1083250" cy="669188"/>
            </a:xfrm>
            <a:prstGeom prst="rect">
              <a:avLst/>
            </a:prstGeom>
            <a:noFill/>
          </p:spPr>
          <p:txBody>
            <a:bodyPr wrap="square" rtlCol="1">
              <a:noAutofit/>
            </a:bodyPr>
            <a:lstStyle/>
            <a:p>
              <a:pPr algn="ctr" rtl="1">
                <a:lnSpc>
                  <a:spcPct val="115000"/>
                </a:lnSpc>
              </a:pPr>
              <a:r>
                <a:rPr lang="ar-SY" sz="28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نقص المعرفة بالتكنولوجيا</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9" name="Group 8">
            <a:extLst>
              <a:ext uri="{FF2B5EF4-FFF2-40B4-BE49-F238E27FC236}">
                <a16:creationId xmlns="" xmlns:a16="http://schemas.microsoft.com/office/drawing/2014/main" id="{9E569C1B-915D-6BBE-557F-450B4F036D19}"/>
              </a:ext>
            </a:extLst>
          </p:cNvPr>
          <p:cNvGrpSpPr/>
          <p:nvPr/>
        </p:nvGrpSpPr>
        <p:grpSpPr>
          <a:xfrm>
            <a:off x="4889836" y="1858299"/>
            <a:ext cx="2174201" cy="3529037"/>
            <a:chOff x="2220625" y="2"/>
            <a:chExt cx="1225615" cy="1989664"/>
          </a:xfrm>
        </p:grpSpPr>
        <p:sp>
          <p:nvSpPr>
            <p:cNvPr id="31" name="Equals 30">
              <a:extLst>
                <a:ext uri="{FF2B5EF4-FFF2-40B4-BE49-F238E27FC236}">
                  <a16:creationId xmlns="" xmlns:a16="http://schemas.microsoft.com/office/drawing/2014/main" id="{84260136-2474-7E1B-C86E-3B96979C40AC}"/>
                </a:ext>
              </a:extLst>
            </p:cNvPr>
            <p:cNvSpPr/>
            <p:nvPr/>
          </p:nvSpPr>
          <p:spPr>
            <a:xfrm>
              <a:off x="2220625"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2" name="TextBox 6">
              <a:extLst>
                <a:ext uri="{FF2B5EF4-FFF2-40B4-BE49-F238E27FC236}">
                  <a16:creationId xmlns="" xmlns:a16="http://schemas.microsoft.com/office/drawing/2014/main" id="{B924632F-5177-5D20-9B58-764AA1D5B04E}"/>
                </a:ext>
              </a:extLst>
            </p:cNvPr>
            <p:cNvSpPr txBox="1"/>
            <p:nvPr/>
          </p:nvSpPr>
          <p:spPr>
            <a:xfrm>
              <a:off x="2235162" y="2"/>
              <a:ext cx="1195363" cy="841856"/>
            </a:xfrm>
            <a:prstGeom prst="rect">
              <a:avLst/>
            </a:prstGeom>
            <a:noFill/>
          </p:spPr>
          <p:txBody>
            <a:bodyPr wrap="square" rtlCol="0">
              <a:noAutofit/>
            </a:bodyPr>
            <a:lstStyle/>
            <a:p>
              <a:pPr algn="ctr" rtl="1">
                <a:lnSpc>
                  <a:spcPct val="115000"/>
                </a:lnSpc>
              </a:pPr>
              <a:r>
                <a:rPr lang="en-GB" sz="4400" b="1" kern="1200" dirty="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03</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مربع نص 18">
              <a:extLst>
                <a:ext uri="{FF2B5EF4-FFF2-40B4-BE49-F238E27FC236}">
                  <a16:creationId xmlns="" xmlns:a16="http://schemas.microsoft.com/office/drawing/2014/main" id="{D83C97B0-6F45-67B4-70C0-75CABEDDCD74}"/>
                </a:ext>
              </a:extLst>
            </p:cNvPr>
            <p:cNvSpPr txBox="1"/>
            <p:nvPr/>
          </p:nvSpPr>
          <p:spPr>
            <a:xfrm>
              <a:off x="2322333" y="1248005"/>
              <a:ext cx="1108174" cy="741661"/>
            </a:xfrm>
            <a:prstGeom prst="rect">
              <a:avLst/>
            </a:prstGeom>
            <a:noFill/>
          </p:spPr>
          <p:txBody>
            <a:bodyPr wrap="square" rtlCol="1">
              <a:noAutofit/>
            </a:bodyPr>
            <a:lstStyle/>
            <a:p>
              <a:pPr algn="ctr" rtl="1">
                <a:lnSpc>
                  <a:spcPct val="115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القلق بشأن التكاليف</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 xmlns:a16="http://schemas.microsoft.com/office/drawing/2014/main" id="{3D08190D-9EE5-33F0-4151-40F358A572B6}"/>
              </a:ext>
            </a:extLst>
          </p:cNvPr>
          <p:cNvGrpSpPr/>
          <p:nvPr/>
        </p:nvGrpSpPr>
        <p:grpSpPr>
          <a:xfrm>
            <a:off x="2700205" y="1858295"/>
            <a:ext cx="2174201" cy="3545135"/>
            <a:chOff x="1134342" y="0"/>
            <a:chExt cx="1225615" cy="1998740"/>
          </a:xfrm>
        </p:grpSpPr>
        <p:sp>
          <p:nvSpPr>
            <p:cNvPr id="28" name="Equals 27">
              <a:extLst>
                <a:ext uri="{FF2B5EF4-FFF2-40B4-BE49-F238E27FC236}">
                  <a16:creationId xmlns="" xmlns:a16="http://schemas.microsoft.com/office/drawing/2014/main" id="{B95B1E7B-FD90-5901-24D5-BD9AFE9B4F3E}"/>
                </a:ext>
              </a:extLst>
            </p:cNvPr>
            <p:cNvSpPr/>
            <p:nvPr/>
          </p:nvSpPr>
          <p:spPr>
            <a:xfrm>
              <a:off x="1134342"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9" name="TextBox 6">
              <a:extLst>
                <a:ext uri="{FF2B5EF4-FFF2-40B4-BE49-F238E27FC236}">
                  <a16:creationId xmlns="" xmlns:a16="http://schemas.microsoft.com/office/drawing/2014/main" id="{537273BE-6B22-9248-08EF-471670431F1D}"/>
                </a:ext>
              </a:extLst>
            </p:cNvPr>
            <p:cNvSpPr txBox="1"/>
            <p:nvPr/>
          </p:nvSpPr>
          <p:spPr>
            <a:xfrm>
              <a:off x="1149024" y="0"/>
              <a:ext cx="1196092" cy="841856"/>
            </a:xfrm>
            <a:prstGeom prst="rect">
              <a:avLst/>
            </a:prstGeom>
            <a:noFill/>
          </p:spPr>
          <p:txBody>
            <a:bodyPr wrap="square" rtlCol="0">
              <a:noAutofit/>
            </a:bodyPr>
            <a:lstStyle/>
            <a:p>
              <a:pPr algn="ctr" rtl="1">
                <a:lnSpc>
                  <a:spcPct val="115000"/>
                </a:lnSpc>
              </a:pPr>
              <a:r>
                <a:rPr lang="en-GB" sz="4400" b="1" kern="1200" dirty="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04</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مربع نص 18">
              <a:extLst>
                <a:ext uri="{FF2B5EF4-FFF2-40B4-BE49-F238E27FC236}">
                  <a16:creationId xmlns="" xmlns:a16="http://schemas.microsoft.com/office/drawing/2014/main" id="{C088D287-2F52-D899-EE54-83DD2AB40873}"/>
                </a:ext>
              </a:extLst>
            </p:cNvPr>
            <p:cNvSpPr txBox="1"/>
            <p:nvPr/>
          </p:nvSpPr>
          <p:spPr>
            <a:xfrm>
              <a:off x="1231335" y="1322103"/>
              <a:ext cx="1088002" cy="676637"/>
            </a:xfrm>
            <a:prstGeom prst="rect">
              <a:avLst/>
            </a:prstGeom>
            <a:noFill/>
          </p:spPr>
          <p:txBody>
            <a:bodyPr wrap="square" rtlCol="1">
              <a:noAutofit/>
            </a:bodyPr>
            <a:lstStyle/>
            <a:p>
              <a:pPr algn="ctr" rtl="1">
                <a:lnSpc>
                  <a:spcPct val="115000"/>
                </a:lnSpc>
              </a:pPr>
              <a:r>
                <a:rPr lang="ar-SY" sz="28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الخوف من الفشل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4" name="Group 23">
            <a:extLst>
              <a:ext uri="{FF2B5EF4-FFF2-40B4-BE49-F238E27FC236}">
                <a16:creationId xmlns="" xmlns:a16="http://schemas.microsoft.com/office/drawing/2014/main" id="{AB248C1E-E4AA-7613-9ADC-CE09CA8DC76A}"/>
              </a:ext>
            </a:extLst>
          </p:cNvPr>
          <p:cNvGrpSpPr/>
          <p:nvPr/>
        </p:nvGrpSpPr>
        <p:grpSpPr>
          <a:xfrm>
            <a:off x="510580" y="1858299"/>
            <a:ext cx="2245304" cy="3849328"/>
            <a:chOff x="49428" y="2"/>
            <a:chExt cx="1265696" cy="2170244"/>
          </a:xfrm>
        </p:grpSpPr>
        <p:sp>
          <p:nvSpPr>
            <p:cNvPr id="25" name="Equals 24">
              <a:extLst>
                <a:ext uri="{FF2B5EF4-FFF2-40B4-BE49-F238E27FC236}">
                  <a16:creationId xmlns="" xmlns:a16="http://schemas.microsoft.com/office/drawing/2014/main" id="{B91899FA-330D-1CA2-D5A9-EACD901F3258}"/>
                </a:ext>
              </a:extLst>
            </p:cNvPr>
            <p:cNvSpPr/>
            <p:nvPr/>
          </p:nvSpPr>
          <p:spPr>
            <a:xfrm>
              <a:off x="49428"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6" name="TextBox 6">
              <a:extLst>
                <a:ext uri="{FF2B5EF4-FFF2-40B4-BE49-F238E27FC236}">
                  <a16:creationId xmlns="" xmlns:a16="http://schemas.microsoft.com/office/drawing/2014/main" id="{FE81088E-194C-2D3A-0F00-E5B2FBD3BD01}"/>
                </a:ext>
              </a:extLst>
            </p:cNvPr>
            <p:cNvSpPr txBox="1"/>
            <p:nvPr/>
          </p:nvSpPr>
          <p:spPr>
            <a:xfrm>
              <a:off x="64252" y="2"/>
              <a:ext cx="1196092" cy="841856"/>
            </a:xfrm>
            <a:prstGeom prst="rect">
              <a:avLst/>
            </a:prstGeom>
            <a:noFill/>
          </p:spPr>
          <p:txBody>
            <a:bodyPr wrap="square" rtlCol="0">
              <a:noAutofit/>
            </a:bodyPr>
            <a:lstStyle/>
            <a:p>
              <a:pPr algn="ctr" rtl="1">
                <a:lnSpc>
                  <a:spcPct val="115000"/>
                </a:lnSpc>
              </a:pPr>
              <a:r>
                <a:rPr lang="en-GB" sz="4400" b="1" kern="1200" dirty="0">
                  <a:solidFill>
                    <a:srgbClr val="168489"/>
                  </a:solidFill>
                  <a:effectLst/>
                  <a:latin typeface="Calibri" panose="020F0502020204030204" pitchFamily="34" charset="0"/>
                  <a:ea typeface="Calibri" panose="020F0502020204030204" pitchFamily="34" charset="0"/>
                  <a:cs typeface="Times New Roman" panose="02020603050405020304" pitchFamily="18" charset="0"/>
                </a:rPr>
                <a:t>05</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8">
              <a:extLst>
                <a:ext uri="{FF2B5EF4-FFF2-40B4-BE49-F238E27FC236}">
                  <a16:creationId xmlns="" xmlns:a16="http://schemas.microsoft.com/office/drawing/2014/main" id="{DCC3A7D0-27E1-2527-F57B-6EABFCFF79ED}"/>
                </a:ext>
              </a:extLst>
            </p:cNvPr>
            <p:cNvSpPr txBox="1"/>
            <p:nvPr/>
          </p:nvSpPr>
          <p:spPr>
            <a:xfrm>
              <a:off x="90953" y="1137699"/>
              <a:ext cx="1224171" cy="1032547"/>
            </a:xfrm>
            <a:prstGeom prst="rect">
              <a:avLst/>
            </a:prstGeom>
            <a:noFill/>
          </p:spPr>
          <p:txBody>
            <a:bodyPr wrap="square" rtlCol="1">
              <a:noAutofit/>
            </a:bodyPr>
            <a:lstStyle/>
            <a:p>
              <a:pPr algn="ctr" rtl="1">
                <a:lnSpc>
                  <a:spcPct val="115000"/>
                </a:lnSpc>
              </a:pPr>
              <a:r>
                <a:rPr lang="ar-SY" sz="28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مقاومة التغيير بسبب الثقافة المؤسسية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0" name="TextBox 39"/>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070344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760AAAFA-E8B2-D7D4-57BA-19BCCEA4FBA6}"/>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C5C8BA87-2C53-917B-9F0F-A2E93A9300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AFA1D81F-41FD-9178-6436-EDB05F54C4FB}"/>
              </a:ext>
            </a:extLst>
          </p:cNvPr>
          <p:cNvSpPr txBox="1"/>
          <p:nvPr/>
        </p:nvSpPr>
        <p:spPr>
          <a:xfrm>
            <a:off x="812887" y="-107595"/>
            <a:ext cx="10566226"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التواصل الفعّال لقيادة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6" name="Picture 5">
            <a:extLst>
              <a:ext uri="{FF2B5EF4-FFF2-40B4-BE49-F238E27FC236}">
                <a16:creationId xmlns="" xmlns:a16="http://schemas.microsoft.com/office/drawing/2014/main" id="{4E1C36FE-DD02-BCA1-3C2D-628B0E425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834" y="1667182"/>
            <a:ext cx="4762500" cy="4762500"/>
          </a:xfrm>
          <a:prstGeom prst="rect">
            <a:avLst/>
          </a:prstGeom>
        </p:spPr>
      </p:pic>
      <p:sp>
        <p:nvSpPr>
          <p:cNvPr id="8" name="TextBox 7">
            <a:extLst>
              <a:ext uri="{FF2B5EF4-FFF2-40B4-BE49-F238E27FC236}">
                <a16:creationId xmlns="" xmlns:a16="http://schemas.microsoft.com/office/drawing/2014/main" id="{20061FDC-5B71-0175-A4B9-9918F55223A4}"/>
              </a:ext>
            </a:extLst>
          </p:cNvPr>
          <p:cNvSpPr txBox="1"/>
          <p:nvPr/>
        </p:nvSpPr>
        <p:spPr>
          <a:xfrm>
            <a:off x="5609304" y="2709604"/>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قيادة التغيير هي عملية معقدة تتطلب مهارات متعددة، وأحد أهم عناصرها هو التواصل الفعّال. فبدون تواصل واضح وهادف، غالباً ما يُقابَل التغيير بالمقاومة أو سوء الفهم، مما يعيق نجاحه. التواصل الفعّال ليس مجرد نقل للمعلومات، بل هو أداة لبناء الثقة، إشراك الأفراد، وتقليل القلق المرتبط بالتغيير</a:t>
            </a:r>
            <a:endParaRPr lang="en-US" dirty="0"/>
          </a:p>
        </p:txBody>
      </p:sp>
      <p:sp>
        <p:nvSpPr>
          <p:cNvPr id="9" name="TextBox 8"/>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1617993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ED86686-0647-94B0-774E-088C40CEB767}"/>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C6CDFCEF-9F8A-4D8C-B71C-F1374BC43A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C7EEBAED-70B6-1037-BE59-8F3021F3B2C8}"/>
              </a:ext>
            </a:extLst>
          </p:cNvPr>
          <p:cNvSpPr txBox="1"/>
          <p:nvPr/>
        </p:nvSpPr>
        <p:spPr>
          <a:xfrm>
            <a:off x="812887" y="-107595"/>
            <a:ext cx="10566226"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أهمية التواصل الفعّال في قيادة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grpSp>
        <p:nvGrpSpPr>
          <p:cNvPr id="23" name="Group 22">
            <a:extLst>
              <a:ext uri="{FF2B5EF4-FFF2-40B4-BE49-F238E27FC236}">
                <a16:creationId xmlns="" xmlns:a16="http://schemas.microsoft.com/office/drawing/2014/main" id="{0B693E29-A9A5-3126-D271-FFDF15C1BA4A}"/>
              </a:ext>
            </a:extLst>
          </p:cNvPr>
          <p:cNvGrpSpPr/>
          <p:nvPr/>
        </p:nvGrpSpPr>
        <p:grpSpPr>
          <a:xfrm>
            <a:off x="9352910" y="2797755"/>
            <a:ext cx="2682543" cy="2226244"/>
            <a:chOff x="9352910" y="2797755"/>
            <a:chExt cx="2682543" cy="2226244"/>
          </a:xfrm>
        </p:grpSpPr>
        <p:pic>
          <p:nvPicPr>
            <p:cNvPr id="4" name="Graphic 4" descr="Bullseye with solid fill">
              <a:extLst>
                <a:ext uri="{FF2B5EF4-FFF2-40B4-BE49-F238E27FC236}">
                  <a16:creationId xmlns="" xmlns:a16="http://schemas.microsoft.com/office/drawing/2014/main" id="{94A92BB2-6C8E-4739-9E16-75E97089B6F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206363" y="2852860"/>
              <a:ext cx="1020565" cy="1020489"/>
            </a:xfrm>
            <a:prstGeom prst="rect">
              <a:avLst/>
            </a:prstGeom>
          </p:spPr>
        </p:pic>
        <p:sp>
          <p:nvSpPr>
            <p:cNvPr id="14" name="Freeform: Shape 13">
              <a:extLst>
                <a:ext uri="{FF2B5EF4-FFF2-40B4-BE49-F238E27FC236}">
                  <a16:creationId xmlns="" xmlns:a16="http://schemas.microsoft.com/office/drawing/2014/main" id="{D2529817-6080-42ED-B30B-267118F5A282}"/>
                </a:ext>
              </a:extLst>
            </p:cNvPr>
            <p:cNvSpPr/>
            <p:nvPr/>
          </p:nvSpPr>
          <p:spPr>
            <a:xfrm>
              <a:off x="9562351" y="2797755"/>
              <a:ext cx="2308593" cy="1154211"/>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18" name="TextBox 18">
              <a:extLst>
                <a:ext uri="{FF2B5EF4-FFF2-40B4-BE49-F238E27FC236}">
                  <a16:creationId xmlns="" xmlns:a16="http://schemas.microsoft.com/office/drawing/2014/main" id="{381D00F2-A657-4B1C-AB8B-489DEFB384C4}"/>
                </a:ext>
              </a:extLst>
            </p:cNvPr>
            <p:cNvSpPr txBox="1">
              <a:spLocks noChangeArrowheads="1"/>
            </p:cNvSpPr>
            <p:nvPr/>
          </p:nvSpPr>
          <p:spPr bwMode="auto">
            <a:xfrm>
              <a:off x="9352910" y="3869788"/>
              <a:ext cx="2682543" cy="1154211"/>
            </a:xfrm>
            <a:prstGeom prst="rect">
              <a:avLst/>
            </a:prstGeom>
          </p:spPr>
          <p:txBody>
            <a:bodyPr rot="0" vert="horz" wrap="square" lIns="0" tIns="45720" rIns="0" bIns="45720" anchor="b" anchorCtr="0" upright="1">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توضيح الرؤية والأهداف</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5" name="Group 24">
            <a:extLst>
              <a:ext uri="{FF2B5EF4-FFF2-40B4-BE49-F238E27FC236}">
                <a16:creationId xmlns="" xmlns:a16="http://schemas.microsoft.com/office/drawing/2014/main" id="{6647345A-AAA5-5161-D4C6-65EC0FCCED65}"/>
              </a:ext>
            </a:extLst>
          </p:cNvPr>
          <p:cNvGrpSpPr/>
          <p:nvPr/>
        </p:nvGrpSpPr>
        <p:grpSpPr>
          <a:xfrm>
            <a:off x="4945167" y="2797755"/>
            <a:ext cx="2308593" cy="2159868"/>
            <a:chOff x="4945167" y="2797755"/>
            <a:chExt cx="2308593" cy="2159868"/>
          </a:xfrm>
        </p:grpSpPr>
        <p:pic>
          <p:nvPicPr>
            <p:cNvPr id="9" name="Graphic 27" descr="Confused person with solid fill">
              <a:extLst>
                <a:ext uri="{FF2B5EF4-FFF2-40B4-BE49-F238E27FC236}">
                  <a16:creationId xmlns="" xmlns:a16="http://schemas.microsoft.com/office/drawing/2014/main" id="{AAEAF321-D55E-44EE-9315-67CB2B8E8F8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575199" y="2848493"/>
              <a:ext cx="1059077" cy="1058998"/>
            </a:xfrm>
            <a:prstGeom prst="rect">
              <a:avLst/>
            </a:prstGeom>
          </p:spPr>
        </p:pic>
        <p:sp>
          <p:nvSpPr>
            <p:cNvPr id="16" name="Freeform: Shape 15">
              <a:extLst>
                <a:ext uri="{FF2B5EF4-FFF2-40B4-BE49-F238E27FC236}">
                  <a16:creationId xmlns="" xmlns:a16="http://schemas.microsoft.com/office/drawing/2014/main" id="{3808AF18-6DD5-4A86-A507-599DCFF8A480}"/>
                </a:ext>
              </a:extLst>
            </p:cNvPr>
            <p:cNvSpPr/>
            <p:nvPr/>
          </p:nvSpPr>
          <p:spPr>
            <a:xfrm>
              <a:off x="4945167" y="2797755"/>
              <a:ext cx="2308593" cy="1154211"/>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19" name="TextBox 18">
              <a:extLst>
                <a:ext uri="{FF2B5EF4-FFF2-40B4-BE49-F238E27FC236}">
                  <a16:creationId xmlns="" xmlns:a16="http://schemas.microsoft.com/office/drawing/2014/main" id="{1F6CBC46-374A-4C66-98A5-7C46362FF6C7}"/>
                </a:ext>
              </a:extLst>
            </p:cNvPr>
            <p:cNvSpPr txBox="1">
              <a:spLocks noChangeArrowheads="1"/>
            </p:cNvSpPr>
            <p:nvPr/>
          </p:nvSpPr>
          <p:spPr bwMode="auto">
            <a:xfrm>
              <a:off x="5154610" y="4037119"/>
              <a:ext cx="1889707" cy="920504"/>
            </a:xfrm>
            <a:prstGeom prst="rect">
              <a:avLst/>
            </a:prstGeom>
          </p:spPr>
          <p:txBody>
            <a:bodyPr rot="0" vert="horz" wrap="square" lIns="0" tIns="45720" rIns="0" bIns="45720" anchor="b" anchorCtr="0" upright="1">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التزام الأفراد</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 xmlns:a16="http://schemas.microsoft.com/office/drawing/2014/main" id="{657D6B9D-0416-FBD8-87B4-4AB95A265B84}"/>
              </a:ext>
            </a:extLst>
          </p:cNvPr>
          <p:cNvGrpSpPr/>
          <p:nvPr/>
        </p:nvGrpSpPr>
        <p:grpSpPr>
          <a:xfrm>
            <a:off x="304027" y="2797755"/>
            <a:ext cx="2332548" cy="2117032"/>
            <a:chOff x="304027" y="2797755"/>
            <a:chExt cx="2332548" cy="2117032"/>
          </a:xfrm>
        </p:grpSpPr>
        <p:pic>
          <p:nvPicPr>
            <p:cNvPr id="5" name="رسم 6" descr="مصافحة باليد">
              <a:extLst>
                <a:ext uri="{FF2B5EF4-FFF2-40B4-BE49-F238E27FC236}">
                  <a16:creationId xmlns="" xmlns:a16="http://schemas.microsoft.com/office/drawing/2014/main" id="{37BCD538-B955-FC42-D482-7A800D4A0D1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51824" y="2809817"/>
              <a:ext cx="1246548" cy="1246455"/>
            </a:xfrm>
            <a:prstGeom prst="rect">
              <a:avLst/>
            </a:prstGeom>
          </p:spPr>
        </p:pic>
        <p:sp>
          <p:nvSpPr>
            <p:cNvPr id="17" name="Freeform: Shape 16">
              <a:extLst>
                <a:ext uri="{FF2B5EF4-FFF2-40B4-BE49-F238E27FC236}">
                  <a16:creationId xmlns="" xmlns:a16="http://schemas.microsoft.com/office/drawing/2014/main" id="{766B57EF-9A45-4B87-B124-A876811FACF7}"/>
                </a:ext>
              </a:extLst>
            </p:cNvPr>
            <p:cNvSpPr/>
            <p:nvPr/>
          </p:nvSpPr>
          <p:spPr>
            <a:xfrm>
              <a:off x="327982" y="2797755"/>
              <a:ext cx="2308593" cy="1154211"/>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0" name="TextBox 18">
              <a:extLst>
                <a:ext uri="{FF2B5EF4-FFF2-40B4-BE49-F238E27FC236}">
                  <a16:creationId xmlns="" xmlns:a16="http://schemas.microsoft.com/office/drawing/2014/main" id="{58C97DDB-2B6E-4D62-8251-762C81D709B8}"/>
                </a:ext>
              </a:extLst>
            </p:cNvPr>
            <p:cNvSpPr txBox="1">
              <a:spLocks noChangeArrowheads="1"/>
            </p:cNvSpPr>
            <p:nvPr/>
          </p:nvSpPr>
          <p:spPr bwMode="auto">
            <a:xfrm>
              <a:off x="304027" y="3851503"/>
              <a:ext cx="2252178" cy="1063284"/>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تشجيع التعاون</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4" name="Group 23">
            <a:extLst>
              <a:ext uri="{FF2B5EF4-FFF2-40B4-BE49-F238E27FC236}">
                <a16:creationId xmlns="" xmlns:a16="http://schemas.microsoft.com/office/drawing/2014/main" id="{C9444044-AA6D-0FB9-605C-CB0F4A9A318D}"/>
              </a:ext>
            </a:extLst>
          </p:cNvPr>
          <p:cNvGrpSpPr/>
          <p:nvPr/>
        </p:nvGrpSpPr>
        <p:grpSpPr>
          <a:xfrm>
            <a:off x="7222976" y="2315499"/>
            <a:ext cx="2475955" cy="2790677"/>
            <a:chOff x="7222976" y="2315499"/>
            <a:chExt cx="2475955" cy="2790677"/>
          </a:xfrm>
        </p:grpSpPr>
        <p:pic>
          <p:nvPicPr>
            <p:cNvPr id="10" name="Graphic 29" descr="Downward trend graph with solid fill">
              <a:extLst>
                <a:ext uri="{FF2B5EF4-FFF2-40B4-BE49-F238E27FC236}">
                  <a16:creationId xmlns="" xmlns:a16="http://schemas.microsoft.com/office/drawing/2014/main" id="{C6375345-C923-413C-A9B3-DA1850AF133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917804" y="4028805"/>
              <a:ext cx="984986" cy="984913"/>
            </a:xfrm>
            <a:prstGeom prst="rect">
              <a:avLst/>
            </a:prstGeom>
          </p:spPr>
        </p:pic>
        <p:sp>
          <p:nvSpPr>
            <p:cNvPr id="13" name="Freeform: Shape 12">
              <a:extLst>
                <a:ext uri="{FF2B5EF4-FFF2-40B4-BE49-F238E27FC236}">
                  <a16:creationId xmlns="" xmlns:a16="http://schemas.microsoft.com/office/drawing/2014/main" id="{7E63A23D-9B04-4C81-AB7F-1359F0352D77}"/>
                </a:ext>
              </a:extLst>
            </p:cNvPr>
            <p:cNvSpPr/>
            <p:nvPr/>
          </p:nvSpPr>
          <p:spPr>
            <a:xfrm>
              <a:off x="7253758" y="3951965"/>
              <a:ext cx="2308593" cy="1154211"/>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1" name="TextBox 18">
              <a:extLst>
                <a:ext uri="{FF2B5EF4-FFF2-40B4-BE49-F238E27FC236}">
                  <a16:creationId xmlns="" xmlns:a16="http://schemas.microsoft.com/office/drawing/2014/main" id="{7FD140AF-D499-4542-A5CA-31BF708FEFDA}"/>
                </a:ext>
              </a:extLst>
            </p:cNvPr>
            <p:cNvSpPr txBox="1">
              <a:spLocks noChangeArrowheads="1"/>
            </p:cNvSpPr>
            <p:nvPr/>
          </p:nvSpPr>
          <p:spPr bwMode="auto">
            <a:xfrm>
              <a:off x="7222976" y="2315499"/>
              <a:ext cx="2475955" cy="1390252"/>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الغموض والقلق</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 xmlns:a16="http://schemas.microsoft.com/office/drawing/2014/main" id="{C1E3BED1-D1FD-A639-A789-6E910DCC21BD}"/>
              </a:ext>
            </a:extLst>
          </p:cNvPr>
          <p:cNvGrpSpPr/>
          <p:nvPr/>
        </p:nvGrpSpPr>
        <p:grpSpPr>
          <a:xfrm>
            <a:off x="2466834" y="2777491"/>
            <a:ext cx="2557572" cy="2328685"/>
            <a:chOff x="2466834" y="2777491"/>
            <a:chExt cx="2557572" cy="2328685"/>
          </a:xfrm>
        </p:grpSpPr>
        <p:pic>
          <p:nvPicPr>
            <p:cNvPr id="11" name="Graphic 21" descr="Group brainstorm with solid fill">
              <a:extLst>
                <a:ext uri="{FF2B5EF4-FFF2-40B4-BE49-F238E27FC236}">
                  <a16:creationId xmlns="" xmlns:a16="http://schemas.microsoft.com/office/drawing/2014/main" id="{F6605D44-5617-4C10-86E6-B657BC465EFB}"/>
                </a:ext>
              </a:extLst>
            </p:cNvPr>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3300620" y="3932273"/>
              <a:ext cx="1098532" cy="1025350"/>
            </a:xfrm>
            <a:prstGeom prst="rect">
              <a:avLst/>
            </a:prstGeom>
          </p:spPr>
        </p:pic>
        <p:sp>
          <p:nvSpPr>
            <p:cNvPr id="15" name="Freeform: Shape 14">
              <a:extLst>
                <a:ext uri="{FF2B5EF4-FFF2-40B4-BE49-F238E27FC236}">
                  <a16:creationId xmlns="" xmlns:a16="http://schemas.microsoft.com/office/drawing/2014/main" id="{BA414D6B-9810-447A-AD5A-850984C6BF67}"/>
                </a:ext>
              </a:extLst>
            </p:cNvPr>
            <p:cNvSpPr/>
            <p:nvPr/>
          </p:nvSpPr>
          <p:spPr>
            <a:xfrm>
              <a:off x="2636575" y="3951965"/>
              <a:ext cx="2308593" cy="1154211"/>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2" name="TextBox 18">
              <a:extLst>
                <a:ext uri="{FF2B5EF4-FFF2-40B4-BE49-F238E27FC236}">
                  <a16:creationId xmlns="" xmlns:a16="http://schemas.microsoft.com/office/drawing/2014/main" id="{AE24A5E8-69EA-4E99-9D20-54735BB20A99}"/>
                </a:ext>
              </a:extLst>
            </p:cNvPr>
            <p:cNvSpPr txBox="1">
              <a:spLocks noChangeArrowheads="1"/>
            </p:cNvSpPr>
            <p:nvPr/>
          </p:nvSpPr>
          <p:spPr bwMode="auto">
            <a:xfrm>
              <a:off x="2466834" y="2777491"/>
              <a:ext cx="2557572" cy="846425"/>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المقاومة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8" name="TextBox 2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892302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60ECD88-0A93-4AEE-8324-7AA1873068B6}"/>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97CC91F6-D130-6270-7A38-6CAD90C1E4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E5E4A770-348C-AD11-0509-18D7550E1869}"/>
              </a:ext>
            </a:extLst>
          </p:cNvPr>
          <p:cNvSpPr txBox="1"/>
          <p:nvPr/>
        </p:nvSpPr>
        <p:spPr>
          <a:xfrm>
            <a:off x="812887" y="-107595"/>
            <a:ext cx="10566226"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استراتيجيات التواصل الفعّال لقيادة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grpSp>
        <p:nvGrpSpPr>
          <p:cNvPr id="53" name="Group 52">
            <a:extLst>
              <a:ext uri="{FF2B5EF4-FFF2-40B4-BE49-F238E27FC236}">
                <a16:creationId xmlns="" xmlns:a16="http://schemas.microsoft.com/office/drawing/2014/main" id="{0CF3FD96-B7E4-BE04-E67A-68BDB7CB6B4F}"/>
              </a:ext>
            </a:extLst>
          </p:cNvPr>
          <p:cNvGrpSpPr/>
          <p:nvPr/>
        </p:nvGrpSpPr>
        <p:grpSpPr>
          <a:xfrm>
            <a:off x="2789061" y="1297863"/>
            <a:ext cx="2092352" cy="5058690"/>
            <a:chOff x="2789061" y="1297863"/>
            <a:chExt cx="2092352" cy="5058690"/>
          </a:xfrm>
        </p:grpSpPr>
        <p:grpSp>
          <p:nvGrpSpPr>
            <p:cNvPr id="8" name="Group 7">
              <a:extLst>
                <a:ext uri="{FF2B5EF4-FFF2-40B4-BE49-F238E27FC236}">
                  <a16:creationId xmlns="" xmlns:a16="http://schemas.microsoft.com/office/drawing/2014/main" id="{4677A2E8-3986-4F8D-B9F5-B3E928AE12BE}"/>
                </a:ext>
              </a:extLst>
            </p:cNvPr>
            <p:cNvGrpSpPr/>
            <p:nvPr/>
          </p:nvGrpSpPr>
          <p:grpSpPr>
            <a:xfrm flipV="1">
              <a:off x="2789061" y="1297863"/>
              <a:ext cx="2092352" cy="5058690"/>
              <a:chOff x="1155813" y="2"/>
              <a:chExt cx="1111553" cy="2687663"/>
            </a:xfrm>
          </p:grpSpPr>
          <p:sp>
            <p:nvSpPr>
              <p:cNvPr id="44" name="Rectangle: Rounded Corners 43">
                <a:extLst>
                  <a:ext uri="{FF2B5EF4-FFF2-40B4-BE49-F238E27FC236}">
                    <a16:creationId xmlns="" xmlns:a16="http://schemas.microsoft.com/office/drawing/2014/main" id="{9EDA840E-87D5-40C9-84E6-8FF043AE4161}"/>
                  </a:ext>
                </a:extLst>
              </p:cNvPr>
              <p:cNvSpPr/>
              <p:nvPr/>
            </p:nvSpPr>
            <p:spPr>
              <a:xfrm>
                <a:off x="1155813" y="2"/>
                <a:ext cx="1111553" cy="2687663"/>
              </a:xfrm>
              <a:prstGeom prst="roundRect">
                <a:avLst>
                  <a:gd name="adj" fmla="val 50000"/>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5" name="Oval 44">
                <a:extLst>
                  <a:ext uri="{FF2B5EF4-FFF2-40B4-BE49-F238E27FC236}">
                    <a16:creationId xmlns="" xmlns:a16="http://schemas.microsoft.com/office/drawing/2014/main" id="{59E4F61C-8108-41D8-BB25-9435F0AB7198}"/>
                  </a:ext>
                </a:extLst>
              </p:cNvPr>
              <p:cNvSpPr/>
              <p:nvPr/>
            </p:nvSpPr>
            <p:spPr>
              <a:xfrm>
                <a:off x="1249133" y="70398"/>
                <a:ext cx="910528" cy="910528"/>
              </a:xfrm>
              <a:prstGeom prst="ellipse">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TextBox 206">
                <a:extLst>
                  <a:ext uri="{FF2B5EF4-FFF2-40B4-BE49-F238E27FC236}">
                    <a16:creationId xmlns="" xmlns:a16="http://schemas.microsoft.com/office/drawing/2014/main" id="{3ED770CF-2B74-46DB-9A7C-870A521BF6A2}"/>
                  </a:ext>
                </a:extLst>
              </p:cNvPr>
              <p:cNvSpPr txBox="1"/>
              <p:nvPr/>
            </p:nvSpPr>
            <p:spPr>
              <a:xfrm flipV="1">
                <a:off x="1177829" y="1351513"/>
                <a:ext cx="1059406" cy="941878"/>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الاستماع بفعالية إلى المخاوف والتغذية الراجعة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0" name="رسم 10" descr="مراجعه العميل-من اليمين لليسار">
              <a:extLst>
                <a:ext uri="{FF2B5EF4-FFF2-40B4-BE49-F238E27FC236}">
                  <a16:creationId xmlns="" xmlns:a16="http://schemas.microsoft.com/office/drawing/2014/main" id="{55CB82F9-1740-3E56-67D6-BCFD068EDC6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3231811" y="4888032"/>
              <a:ext cx="1184573" cy="1184462"/>
            </a:xfrm>
            <a:prstGeom prst="rect">
              <a:avLst/>
            </a:prstGeom>
          </p:spPr>
        </p:pic>
      </p:grpSp>
      <p:grpSp>
        <p:nvGrpSpPr>
          <p:cNvPr id="52" name="Group 51">
            <a:extLst>
              <a:ext uri="{FF2B5EF4-FFF2-40B4-BE49-F238E27FC236}">
                <a16:creationId xmlns="" xmlns:a16="http://schemas.microsoft.com/office/drawing/2014/main" id="{61D93338-6AA2-A0AB-203A-D76B3137D035}"/>
              </a:ext>
            </a:extLst>
          </p:cNvPr>
          <p:cNvGrpSpPr/>
          <p:nvPr/>
        </p:nvGrpSpPr>
        <p:grpSpPr>
          <a:xfrm>
            <a:off x="5057833" y="1297865"/>
            <a:ext cx="2092350" cy="5058690"/>
            <a:chOff x="5057833" y="1297865"/>
            <a:chExt cx="2092350" cy="5058690"/>
          </a:xfrm>
        </p:grpSpPr>
        <p:grpSp>
          <p:nvGrpSpPr>
            <p:cNvPr id="12" name="Group 11">
              <a:extLst>
                <a:ext uri="{FF2B5EF4-FFF2-40B4-BE49-F238E27FC236}">
                  <a16:creationId xmlns="" xmlns:a16="http://schemas.microsoft.com/office/drawing/2014/main" id="{D46D26B5-5CFF-4561-A763-BA73CFCF2308}"/>
                </a:ext>
              </a:extLst>
            </p:cNvPr>
            <p:cNvGrpSpPr/>
            <p:nvPr/>
          </p:nvGrpSpPr>
          <p:grpSpPr>
            <a:xfrm>
              <a:off x="5057833" y="1297865"/>
              <a:ext cx="2092350" cy="5058690"/>
              <a:chOff x="2295254" y="3"/>
              <a:chExt cx="1111553" cy="2687663"/>
            </a:xfrm>
          </p:grpSpPr>
          <p:sp>
            <p:nvSpPr>
              <p:cNvPr id="41" name="Rectangle: Rounded Corners 40">
                <a:extLst>
                  <a:ext uri="{FF2B5EF4-FFF2-40B4-BE49-F238E27FC236}">
                    <a16:creationId xmlns="" xmlns:a16="http://schemas.microsoft.com/office/drawing/2014/main" id="{04D1081B-1D21-494B-BE6E-43CF71769DBE}"/>
                  </a:ext>
                </a:extLst>
              </p:cNvPr>
              <p:cNvSpPr/>
              <p:nvPr/>
            </p:nvSpPr>
            <p:spPr>
              <a:xfrm>
                <a:off x="2295254" y="3"/>
                <a:ext cx="1111553" cy="2687663"/>
              </a:xfrm>
              <a:prstGeom prst="roundRect">
                <a:avLst>
                  <a:gd name="adj" fmla="val 50000"/>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Oval 41">
                <a:extLst>
                  <a:ext uri="{FF2B5EF4-FFF2-40B4-BE49-F238E27FC236}">
                    <a16:creationId xmlns="" xmlns:a16="http://schemas.microsoft.com/office/drawing/2014/main" id="{3914325E-5D90-4CD5-B6B9-1B1140FCC451}"/>
                  </a:ext>
                </a:extLst>
              </p:cNvPr>
              <p:cNvSpPr/>
              <p:nvPr/>
            </p:nvSpPr>
            <p:spPr>
              <a:xfrm>
                <a:off x="2388574" y="70399"/>
                <a:ext cx="910528" cy="910528"/>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TextBox 203">
                <a:extLst>
                  <a:ext uri="{FF2B5EF4-FFF2-40B4-BE49-F238E27FC236}">
                    <a16:creationId xmlns="" xmlns:a16="http://schemas.microsoft.com/office/drawing/2014/main" id="{0F6986FB-DC2D-4469-BBD0-B70AF84049C9}"/>
                  </a:ext>
                </a:extLst>
              </p:cNvPr>
              <p:cNvSpPr txBox="1"/>
              <p:nvPr/>
            </p:nvSpPr>
            <p:spPr>
              <a:xfrm>
                <a:off x="2334322" y="1028661"/>
                <a:ext cx="1033136" cy="641000"/>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القادة في عملية التواصل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1" name="Graphic 81" descr="Confused person with solid fill">
              <a:extLst>
                <a:ext uri="{FF2B5EF4-FFF2-40B4-BE49-F238E27FC236}">
                  <a16:creationId xmlns="" xmlns:a16="http://schemas.microsoft.com/office/drawing/2014/main" id="{4B16A6F3-F6CC-48E2-548E-6BEB7520292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484252" y="1710343"/>
              <a:ext cx="1239507" cy="1239391"/>
            </a:xfrm>
            <a:prstGeom prst="rect">
              <a:avLst/>
            </a:prstGeom>
          </p:spPr>
        </p:pic>
      </p:grpSp>
      <p:grpSp>
        <p:nvGrpSpPr>
          <p:cNvPr id="50" name="Group 49">
            <a:extLst>
              <a:ext uri="{FF2B5EF4-FFF2-40B4-BE49-F238E27FC236}">
                <a16:creationId xmlns="" xmlns:a16="http://schemas.microsoft.com/office/drawing/2014/main" id="{86943B83-6010-86DB-981D-3A0C7BF578A9}"/>
              </a:ext>
            </a:extLst>
          </p:cNvPr>
          <p:cNvGrpSpPr/>
          <p:nvPr/>
        </p:nvGrpSpPr>
        <p:grpSpPr>
          <a:xfrm>
            <a:off x="9594542" y="1297865"/>
            <a:ext cx="2092352" cy="5058690"/>
            <a:chOff x="9594542" y="1297865"/>
            <a:chExt cx="2092352" cy="5058690"/>
          </a:xfrm>
        </p:grpSpPr>
        <p:grpSp>
          <p:nvGrpSpPr>
            <p:cNvPr id="29" name="Group 28">
              <a:extLst>
                <a:ext uri="{FF2B5EF4-FFF2-40B4-BE49-F238E27FC236}">
                  <a16:creationId xmlns="" xmlns:a16="http://schemas.microsoft.com/office/drawing/2014/main" id="{CA12C81F-61D1-47DC-93B9-A9E9B6EE1ADB}"/>
                </a:ext>
              </a:extLst>
            </p:cNvPr>
            <p:cNvGrpSpPr/>
            <p:nvPr/>
          </p:nvGrpSpPr>
          <p:grpSpPr>
            <a:xfrm>
              <a:off x="9594542" y="1297865"/>
              <a:ext cx="2092352" cy="5058690"/>
              <a:chOff x="4582434" y="3"/>
              <a:chExt cx="1111553" cy="2687663"/>
            </a:xfrm>
          </p:grpSpPr>
          <p:sp>
            <p:nvSpPr>
              <p:cNvPr id="35" name="Rectangle: Rounded Corners 34">
                <a:extLst>
                  <a:ext uri="{FF2B5EF4-FFF2-40B4-BE49-F238E27FC236}">
                    <a16:creationId xmlns="" xmlns:a16="http://schemas.microsoft.com/office/drawing/2014/main" id="{F10E9817-98FB-4FF8-8244-3D97C3968F8A}"/>
                  </a:ext>
                </a:extLst>
              </p:cNvPr>
              <p:cNvSpPr/>
              <p:nvPr/>
            </p:nvSpPr>
            <p:spPr>
              <a:xfrm>
                <a:off x="4582434" y="3"/>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 xmlns:a16="http://schemas.microsoft.com/office/drawing/2014/main" id="{6317CFE1-33EA-4C83-AEC4-2F6009BDB28A}"/>
                  </a:ext>
                </a:extLst>
              </p:cNvPr>
              <p:cNvSpPr/>
              <p:nvPr/>
            </p:nvSpPr>
            <p:spPr>
              <a:xfrm>
                <a:off x="4675754" y="70399"/>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197">
                <a:extLst>
                  <a:ext uri="{FF2B5EF4-FFF2-40B4-BE49-F238E27FC236}">
                    <a16:creationId xmlns="" xmlns:a16="http://schemas.microsoft.com/office/drawing/2014/main" id="{A9DE092A-C9F5-4768-B545-F01C822A0842}"/>
                  </a:ext>
                </a:extLst>
              </p:cNvPr>
              <p:cNvSpPr txBox="1"/>
              <p:nvPr/>
            </p:nvSpPr>
            <p:spPr>
              <a:xfrm>
                <a:off x="4706238" y="1058434"/>
                <a:ext cx="887934" cy="941878"/>
              </a:xfrm>
              <a:prstGeom prst="rect">
                <a:avLst/>
              </a:prstGeom>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رسالة واضحة وملهمة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2" name="Graphic 2" descr="Books with solid fill">
              <a:extLst>
                <a:ext uri="{FF2B5EF4-FFF2-40B4-BE49-F238E27FC236}">
                  <a16:creationId xmlns="" xmlns:a16="http://schemas.microsoft.com/office/drawing/2014/main" id="{99DE65C5-1AD0-4010-8DDC-481A6E5FECF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052073" y="1722191"/>
              <a:ext cx="1112087" cy="1111982"/>
            </a:xfrm>
            <a:prstGeom prst="rect">
              <a:avLst/>
            </a:prstGeom>
          </p:spPr>
        </p:pic>
      </p:grpSp>
      <p:grpSp>
        <p:nvGrpSpPr>
          <p:cNvPr id="51" name="Group 50">
            <a:extLst>
              <a:ext uri="{FF2B5EF4-FFF2-40B4-BE49-F238E27FC236}">
                <a16:creationId xmlns="" xmlns:a16="http://schemas.microsoft.com/office/drawing/2014/main" id="{B9F190A2-6C1A-0189-D20F-C95052AFFE07}"/>
              </a:ext>
            </a:extLst>
          </p:cNvPr>
          <p:cNvGrpSpPr/>
          <p:nvPr/>
        </p:nvGrpSpPr>
        <p:grpSpPr>
          <a:xfrm>
            <a:off x="7329232" y="1297863"/>
            <a:ext cx="2116039" cy="5058690"/>
            <a:chOff x="7329232" y="1297863"/>
            <a:chExt cx="2116039" cy="5058690"/>
          </a:xfrm>
        </p:grpSpPr>
        <p:grpSp>
          <p:nvGrpSpPr>
            <p:cNvPr id="28" name="Group 27">
              <a:extLst>
                <a:ext uri="{FF2B5EF4-FFF2-40B4-BE49-F238E27FC236}">
                  <a16:creationId xmlns="" xmlns:a16="http://schemas.microsoft.com/office/drawing/2014/main" id="{3100C0A4-72BD-4FA7-98E4-C7348401BD32}"/>
                </a:ext>
              </a:extLst>
            </p:cNvPr>
            <p:cNvGrpSpPr/>
            <p:nvPr/>
          </p:nvGrpSpPr>
          <p:grpSpPr>
            <a:xfrm flipV="1">
              <a:off x="7329232" y="1297863"/>
              <a:ext cx="2116039" cy="5058690"/>
              <a:chOff x="3440366" y="2"/>
              <a:chExt cx="1124138" cy="2687663"/>
            </a:xfrm>
          </p:grpSpPr>
          <p:sp>
            <p:nvSpPr>
              <p:cNvPr id="38" name="Rectangle: Rounded Corners 37">
                <a:extLst>
                  <a:ext uri="{FF2B5EF4-FFF2-40B4-BE49-F238E27FC236}">
                    <a16:creationId xmlns="" xmlns:a16="http://schemas.microsoft.com/office/drawing/2014/main" id="{527A79F1-2CB8-4902-9A24-782B138ED478}"/>
                  </a:ext>
                </a:extLst>
              </p:cNvPr>
              <p:cNvSpPr/>
              <p:nvPr/>
            </p:nvSpPr>
            <p:spPr>
              <a:xfrm>
                <a:off x="3447035" y="2"/>
                <a:ext cx="1111553" cy="2687663"/>
              </a:xfrm>
              <a:prstGeom prst="roundRect">
                <a:avLst>
                  <a:gd name="adj" fmla="val 50000"/>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 xmlns:a16="http://schemas.microsoft.com/office/drawing/2014/main" id="{71E8C4C3-6F60-41EE-A70F-AF7010A69F74}"/>
                  </a:ext>
                </a:extLst>
              </p:cNvPr>
              <p:cNvSpPr/>
              <p:nvPr/>
            </p:nvSpPr>
            <p:spPr>
              <a:xfrm>
                <a:off x="3540355" y="70398"/>
                <a:ext cx="910528" cy="910528"/>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TextBox 200">
                <a:extLst>
                  <a:ext uri="{FF2B5EF4-FFF2-40B4-BE49-F238E27FC236}">
                    <a16:creationId xmlns="" xmlns:a16="http://schemas.microsoft.com/office/drawing/2014/main" id="{F10DD354-DDD1-4612-B7F6-E4F7EA3ED150}"/>
                  </a:ext>
                </a:extLst>
              </p:cNvPr>
              <p:cNvSpPr txBox="1"/>
              <p:nvPr/>
            </p:nvSpPr>
            <p:spPr>
              <a:xfrm flipV="1">
                <a:off x="3440366" y="1629233"/>
                <a:ext cx="1124138" cy="641000"/>
              </a:xfrm>
              <a:prstGeom prst="rect">
                <a:avLst/>
              </a:prstGeom>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استخدام قنوات اتصال متنوعة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3" name="رسم 64" descr="قاعة مجلس الإدارة">
              <a:extLst>
                <a:ext uri="{FF2B5EF4-FFF2-40B4-BE49-F238E27FC236}">
                  <a16:creationId xmlns="" xmlns:a16="http://schemas.microsoft.com/office/drawing/2014/main" id="{60AF035E-CDD2-4636-A402-0A47FBAA1CEE}"/>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818169" y="4722628"/>
              <a:ext cx="1236780" cy="1236664"/>
            </a:xfrm>
            <a:prstGeom prst="snip1Rect">
              <a:avLst/>
            </a:prstGeom>
          </p:spPr>
        </p:pic>
      </p:grpSp>
      <p:grpSp>
        <p:nvGrpSpPr>
          <p:cNvPr id="54" name="Group 53">
            <a:extLst>
              <a:ext uri="{FF2B5EF4-FFF2-40B4-BE49-F238E27FC236}">
                <a16:creationId xmlns="" xmlns:a16="http://schemas.microsoft.com/office/drawing/2014/main" id="{FEE1E6BA-243B-5D8F-0986-FF4E1C5F6C65}"/>
              </a:ext>
            </a:extLst>
          </p:cNvPr>
          <p:cNvGrpSpPr/>
          <p:nvPr/>
        </p:nvGrpSpPr>
        <p:grpSpPr>
          <a:xfrm>
            <a:off x="505108" y="1297859"/>
            <a:ext cx="2092350" cy="5058690"/>
            <a:chOff x="505108" y="1297859"/>
            <a:chExt cx="2092350" cy="5058690"/>
          </a:xfrm>
        </p:grpSpPr>
        <p:grpSp>
          <p:nvGrpSpPr>
            <p:cNvPr id="6" name="Group 5">
              <a:extLst>
                <a:ext uri="{FF2B5EF4-FFF2-40B4-BE49-F238E27FC236}">
                  <a16:creationId xmlns="" xmlns:a16="http://schemas.microsoft.com/office/drawing/2014/main" id="{14ABDF2B-7318-4B22-AD0E-1D5C7EAF6563}"/>
                </a:ext>
              </a:extLst>
            </p:cNvPr>
            <p:cNvGrpSpPr/>
            <p:nvPr/>
          </p:nvGrpSpPr>
          <p:grpSpPr>
            <a:xfrm>
              <a:off x="505108" y="1297859"/>
              <a:ext cx="2092350" cy="5058690"/>
              <a:chOff x="0" y="0"/>
              <a:chExt cx="1111553" cy="2687663"/>
            </a:xfrm>
          </p:grpSpPr>
          <p:sp>
            <p:nvSpPr>
              <p:cNvPr id="47" name="Rectangle: Rounded Corners 46">
                <a:extLst>
                  <a:ext uri="{FF2B5EF4-FFF2-40B4-BE49-F238E27FC236}">
                    <a16:creationId xmlns="" xmlns:a16="http://schemas.microsoft.com/office/drawing/2014/main" id="{28ADD12C-6737-4952-B617-FF2B49D8D707}"/>
                  </a:ext>
                </a:extLst>
              </p:cNvPr>
              <p:cNvSpPr/>
              <p:nvPr/>
            </p:nvSpPr>
            <p:spPr>
              <a:xfrm>
                <a:off x="0" y="0"/>
                <a:ext cx="1111553" cy="2687663"/>
              </a:xfrm>
              <a:prstGeom prst="roundRect">
                <a:avLst>
                  <a:gd name="adj" fmla="val 50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 xmlns:a16="http://schemas.microsoft.com/office/drawing/2014/main" id="{6A60D604-5F33-451B-8AB6-AEB080C9877D}"/>
                  </a:ext>
                </a:extLst>
              </p:cNvPr>
              <p:cNvSpPr/>
              <p:nvPr/>
            </p:nvSpPr>
            <p:spPr>
              <a:xfrm>
                <a:off x="93321" y="70397"/>
                <a:ext cx="910528" cy="910528"/>
              </a:xfrm>
              <a:prstGeom prst="ellipse">
                <a:avLst/>
              </a:prstGeom>
              <a:solidFill>
                <a:srgbClr val="16848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TextBox 209">
                <a:extLst>
                  <a:ext uri="{FF2B5EF4-FFF2-40B4-BE49-F238E27FC236}">
                    <a16:creationId xmlns="" xmlns:a16="http://schemas.microsoft.com/office/drawing/2014/main" id="{DCC20D85-A422-4088-B35D-CC449858D97E}"/>
                  </a:ext>
                </a:extLst>
              </p:cNvPr>
              <p:cNvSpPr txBox="1"/>
              <p:nvPr/>
            </p:nvSpPr>
            <p:spPr>
              <a:xfrm>
                <a:off x="113041" y="989375"/>
                <a:ext cx="912024" cy="941878"/>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تخصيص الرسائل حسب الجمهور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4" name="Graphic 16" descr="Document with solid fill">
              <a:extLst>
                <a:ext uri="{FF2B5EF4-FFF2-40B4-BE49-F238E27FC236}">
                  <a16:creationId xmlns="" xmlns:a16="http://schemas.microsoft.com/office/drawing/2014/main" id="{1BE1EA9B-2487-4051-BCA6-533B15B9A17A}"/>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953901" y="1645408"/>
              <a:ext cx="1200937" cy="1200824"/>
            </a:xfrm>
            <a:prstGeom prst="rect">
              <a:avLst/>
            </a:prstGeom>
          </p:spPr>
        </p:pic>
      </p:grpSp>
      <p:sp>
        <p:nvSpPr>
          <p:cNvPr id="55" name="TextBox 54"/>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226915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1000"/>
                                        <p:tgtEl>
                                          <p:spTgt spid="54"/>
                                        </p:tgtEl>
                                      </p:cBhvr>
                                    </p:animEffect>
                                    <p:anim calcmode="lin" valueType="num">
                                      <p:cBhvr>
                                        <p:cTn id="36" dur="1000" fill="hold"/>
                                        <p:tgtEl>
                                          <p:spTgt spid="54"/>
                                        </p:tgtEl>
                                        <p:attrNameLst>
                                          <p:attrName>ppt_x</p:attrName>
                                        </p:attrNameLst>
                                      </p:cBhvr>
                                      <p:tavLst>
                                        <p:tav tm="0">
                                          <p:val>
                                            <p:strVal val="#ppt_x"/>
                                          </p:val>
                                        </p:tav>
                                        <p:tav tm="100000">
                                          <p:val>
                                            <p:strVal val="#ppt_x"/>
                                          </p:val>
                                        </p:tav>
                                      </p:tavLst>
                                    </p:anim>
                                    <p:anim calcmode="lin" valueType="num">
                                      <p:cBhvr>
                                        <p:cTn id="3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86A3E0C-5B4F-FE77-8BEE-C0600318AED3}"/>
            </a:ext>
          </a:extLst>
        </p:cNvPr>
        <p:cNvGrpSpPr/>
        <p:nvPr/>
      </p:nvGrpSpPr>
      <p:grpSpPr>
        <a:xfrm>
          <a:off x="0" y="0"/>
          <a:ext cx="0" cy="0"/>
          <a:chOff x="0" y="0"/>
          <a:chExt cx="0" cy="0"/>
        </a:xfrm>
      </p:grpSpPr>
      <p:sp>
        <p:nvSpPr>
          <p:cNvPr id="22" name="TextBox 21">
            <a:extLst>
              <a:ext uri="{FF2B5EF4-FFF2-40B4-BE49-F238E27FC236}">
                <a16:creationId xmlns="" xmlns:a16="http://schemas.microsoft.com/office/drawing/2014/main" id="{C4C9BFE8-FA8F-A144-8328-104F127E8534}"/>
              </a:ext>
            </a:extLst>
          </p:cNvPr>
          <p:cNvSpPr txBox="1"/>
          <p:nvPr/>
        </p:nvSpPr>
        <p:spPr>
          <a:xfrm>
            <a:off x="1676848" y="32385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ماهي أبرز التحديات التي تواجه التواصل أثناء قيادة التغيير؟</a:t>
            </a:r>
            <a:endParaRPr lang="en-US" dirty="0"/>
          </a:p>
        </p:txBody>
      </p:sp>
      <p:pic>
        <p:nvPicPr>
          <p:cNvPr id="5" name="Picture 4">
            <a:extLst>
              <a:ext uri="{FF2B5EF4-FFF2-40B4-BE49-F238E27FC236}">
                <a16:creationId xmlns="" xmlns:a16="http://schemas.microsoft.com/office/drawing/2014/main" id="{61B01360-4F25-E235-D197-D9B9DC6E23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 xmlns:a16="http://schemas.microsoft.com/office/drawing/2014/main" id="{018EADCE-7A79-920F-3B24-5645C4C9BB9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 xmlns:a16="http://schemas.microsoft.com/office/drawing/2014/main" id="{52B58196-28E9-37FE-7D54-FE70AA40EC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8592380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14968A2-A046-F34E-BDD4-DF0E90284619}"/>
            </a:ext>
          </a:extLst>
        </p:cNvPr>
        <p:cNvGrpSpPr/>
        <p:nvPr/>
      </p:nvGrpSpPr>
      <p:grpSpPr>
        <a:xfrm>
          <a:off x="0" y="0"/>
          <a:ext cx="0" cy="0"/>
          <a:chOff x="0" y="0"/>
          <a:chExt cx="0" cy="0"/>
        </a:xfrm>
      </p:grpSpPr>
      <p:pic>
        <p:nvPicPr>
          <p:cNvPr id="3" name="Picture 2">
            <a:extLst>
              <a:ext uri="{FF2B5EF4-FFF2-40B4-BE49-F238E27FC236}">
                <a16:creationId xmlns="" xmlns:a16="http://schemas.microsoft.com/office/drawing/2014/main" id="{5794BACF-754D-9EBF-760E-DCF5ED42DA38}"/>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 xmlns:a16="http://schemas.microsoft.com/office/drawing/2014/main" id="{8F3B6FB4-B8AD-4376-8EF3-037DE88B1EF2}"/>
              </a:ext>
            </a:extLst>
          </p:cNvPr>
          <p:cNvSpPr txBox="1"/>
          <p:nvPr/>
        </p:nvSpPr>
        <p:spPr>
          <a:xfrm>
            <a:off x="5215955" y="143840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سوء الفهم: </a:t>
            </a:r>
            <a:r>
              <a:rPr lang="ar-SA" dirty="0"/>
              <a:t>قد يتم تفسير الرسائل بشكل خاطئ إذا لم تكن واضحة</a:t>
            </a:r>
            <a:endParaRPr lang="en-US" dirty="0"/>
          </a:p>
        </p:txBody>
      </p:sp>
      <p:sp>
        <p:nvSpPr>
          <p:cNvPr id="8" name="TextBox 7">
            <a:extLst>
              <a:ext uri="{FF2B5EF4-FFF2-40B4-BE49-F238E27FC236}">
                <a16:creationId xmlns="" xmlns:a16="http://schemas.microsoft.com/office/drawing/2014/main" id="{5FDD56E2-5F09-585E-7C91-0A8546B5C466}"/>
              </a:ext>
            </a:extLst>
          </p:cNvPr>
          <p:cNvSpPr txBox="1"/>
          <p:nvPr/>
        </p:nvSpPr>
        <p:spPr>
          <a:xfrm>
            <a:off x="5215955" y="2390681"/>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نقص التفاعل: </a:t>
            </a:r>
            <a:r>
              <a:rPr lang="ar-SA" dirty="0"/>
              <a:t>قد يشعر الموظفون بالانعزال إذا لم تكن هناك قنوات مفتوحة للحوار</a:t>
            </a:r>
            <a:endParaRPr lang="en-US" dirty="0"/>
          </a:p>
        </p:txBody>
      </p:sp>
      <p:sp>
        <p:nvSpPr>
          <p:cNvPr id="2" name="TextBox 1">
            <a:extLst>
              <a:ext uri="{FF2B5EF4-FFF2-40B4-BE49-F238E27FC236}">
                <a16:creationId xmlns="" xmlns:a16="http://schemas.microsoft.com/office/drawing/2014/main" id="{3FFD99B6-1B20-5DA0-40BB-E46F1ABB5502}"/>
              </a:ext>
            </a:extLst>
          </p:cNvPr>
          <p:cNvSpPr txBox="1"/>
          <p:nvPr/>
        </p:nvSpPr>
        <p:spPr>
          <a:xfrm>
            <a:off x="5215955" y="3767684"/>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المعلومات المتضاربة: </a:t>
            </a:r>
            <a:r>
              <a:rPr lang="ar-SA" dirty="0"/>
              <a:t>إذا لم يكن هناك تنسيق بين القادة، قد تصل رسائل متناقضة</a:t>
            </a:r>
            <a:endParaRPr lang="en-US" dirty="0"/>
          </a:p>
        </p:txBody>
      </p:sp>
      <p:sp>
        <p:nvSpPr>
          <p:cNvPr id="9" name="TextBox 8">
            <a:extLst>
              <a:ext uri="{FF2B5EF4-FFF2-40B4-BE49-F238E27FC236}">
                <a16:creationId xmlns="" xmlns:a16="http://schemas.microsoft.com/office/drawing/2014/main" id="{B01B4007-A2DF-B66B-5B2A-815AE2944886}"/>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69974A83-2BCE-1D78-8D41-6CE837BAB2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 xmlns:a16="http://schemas.microsoft.com/office/drawing/2014/main" id="{C9652807-BC63-9CFE-A164-9A9A04C7286E}"/>
              </a:ext>
            </a:extLst>
          </p:cNvPr>
          <p:cNvSpPr txBox="1"/>
          <p:nvPr/>
        </p:nvSpPr>
        <p:spPr>
          <a:xfrm>
            <a:off x="5215955" y="514468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المقاومة الصامتة: </a:t>
            </a:r>
            <a:r>
              <a:rPr lang="ar-SA" dirty="0"/>
              <a:t>أحياناً، قد لا يُعبّر الموظفون عن مخاوفهم بشكل واضح، مما يؤدي إلى مقاومة كامنة</a:t>
            </a:r>
            <a:endParaRPr lang="en-US" dirty="0"/>
          </a:p>
        </p:txBody>
      </p:sp>
      <p:sp>
        <p:nvSpPr>
          <p:cNvPr id="11" name="TextBox 10"/>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83205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البرنامج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 xmlns:a16="http://schemas.microsoft.com/office/drawing/2014/main" id="{C8BCF3E6-AF18-A2F5-D0F7-654B43DFDF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 xmlns:a16="http://schemas.microsoft.com/office/drawing/2014/main"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 xmlns:a16="http://schemas.microsoft.com/office/drawing/2014/main" id="{007A955F-DB83-F62A-8B39-FAAC020D7D7D}"/>
              </a:ext>
            </a:extLst>
          </p:cNvPr>
          <p:cNvSpPr txBox="1"/>
          <p:nvPr/>
        </p:nvSpPr>
        <p:spPr>
          <a:xfrm>
            <a:off x="5213689" y="2199842"/>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برنامج تدريبي متخصص يركز على تطوير مهارات قيادة التغيير في عصر التحول الرقمي، ويزود المشاركين بالأدوات والاستراتيجيات اللازمة لقيادة مبادرات التغيير بنجاح وتحويل التحديات إلى فرص للنمو والتطور</a:t>
            </a:r>
            <a:endParaRPr lang="en-US" dirty="0"/>
          </a:p>
        </p:txBody>
      </p:sp>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581122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00590D8-C26C-B9D8-2561-25708C2B1447}"/>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597DB372-0540-A558-E553-7CFC7FA2B6DD}"/>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عقلية القادة في قيادة التغيير وإلهام الموظفين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53DD5F0F-89CE-A960-5D91-2D0CCE1002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7" name="Picture 6">
            <a:extLst>
              <a:ext uri="{FF2B5EF4-FFF2-40B4-BE49-F238E27FC236}">
                <a16:creationId xmlns="" xmlns:a16="http://schemas.microsoft.com/office/drawing/2014/main" id="{BF0DBFE3-995B-AFE9-E0A7-C2E6B60EF3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471" y="1489586"/>
            <a:ext cx="4837471" cy="4837471"/>
          </a:xfrm>
          <a:prstGeom prst="rect">
            <a:avLst/>
          </a:prstGeom>
        </p:spPr>
      </p:pic>
      <p:sp>
        <p:nvSpPr>
          <p:cNvPr id="11" name="TextBox 10">
            <a:extLst>
              <a:ext uri="{FF2B5EF4-FFF2-40B4-BE49-F238E27FC236}">
                <a16:creationId xmlns="" xmlns:a16="http://schemas.microsoft.com/office/drawing/2014/main" id="{749FC6DE-5745-6528-898B-FE16D4CCA980}"/>
              </a:ext>
            </a:extLst>
          </p:cNvPr>
          <p:cNvSpPr txBox="1"/>
          <p:nvPr/>
        </p:nvSpPr>
        <p:spPr>
          <a:xfrm>
            <a:off x="5609304" y="2562121"/>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قيادة التغيير هي واحدة من أهم وأصعب الأدوار التي يمكن أن يؤديها القادة. غالباً ما يواجَه التغيير بالمقاومة والقلق، سواءً على مستوى الموظفين أو حتى القادة أنفسهم. لذلك، يتطلب التغيير الناجح عقلية قيادية مرنة وإيجابية قادرة على التكيّف مع التحديات، إلى جانب القدرة على إلهام الموظفين وتحفيزهم للتوجّه نحو رؤية جديدة</a:t>
            </a:r>
            <a:endParaRPr lang="en-US" dirty="0"/>
          </a:p>
        </p:txBody>
      </p:sp>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6270877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1+#ppt_w/2"/>
                                          </p:val>
                                        </p:tav>
                                        <p:tav tm="100000">
                                          <p:val>
                                            <p:strVal val="#ppt_x"/>
                                          </p:val>
                                        </p:tav>
                                      </p:tavLst>
                                    </p:anim>
                                    <p:anim calcmode="lin" valueType="num">
                                      <p:cBhvr additive="base">
                                        <p:cTn id="1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E6CB42D-8794-344C-5DAC-37AE3BC32108}"/>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8C02C5F6-0F56-1A48-DA15-16A77B45E8B2}"/>
              </a:ext>
            </a:extLst>
          </p:cNvPr>
          <p:cNvSpPr txBox="1"/>
          <p:nvPr/>
        </p:nvSpPr>
        <p:spPr>
          <a:xfrm>
            <a:off x="2779494" y="-78097"/>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سمات عقلية القادة الناجحين في قيادة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5390CD5E-11E7-FF37-F9E1-B36D02B0DD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2" name="Group 41">
            <a:extLst>
              <a:ext uri="{FF2B5EF4-FFF2-40B4-BE49-F238E27FC236}">
                <a16:creationId xmlns="" xmlns:a16="http://schemas.microsoft.com/office/drawing/2014/main" id="{8A251BB0-2450-D43A-B5C9-466B2FF67B4E}"/>
              </a:ext>
            </a:extLst>
          </p:cNvPr>
          <p:cNvGrpSpPr/>
          <p:nvPr/>
        </p:nvGrpSpPr>
        <p:grpSpPr>
          <a:xfrm>
            <a:off x="6340050" y="4854770"/>
            <a:ext cx="5637045" cy="1118328"/>
            <a:chOff x="6342164" y="4972756"/>
            <a:chExt cx="5637045" cy="1118328"/>
          </a:xfrm>
        </p:grpSpPr>
        <p:sp>
          <p:nvSpPr>
            <p:cNvPr id="3" name="Google Shape;2171;p42">
              <a:extLst>
                <a:ext uri="{FF2B5EF4-FFF2-40B4-BE49-F238E27FC236}">
                  <a16:creationId xmlns="" xmlns:a16="http://schemas.microsoft.com/office/drawing/2014/main" id="{DAB6669D-AE9D-1728-D978-681126B6AA56}"/>
                </a:ext>
              </a:extLst>
            </p:cNvPr>
            <p:cNvSpPr>
              <a:spLocks/>
            </p:cNvSpPr>
            <p:nvPr/>
          </p:nvSpPr>
          <p:spPr bwMode="auto">
            <a:xfrm flipH="1">
              <a:off x="11102828" y="4972756"/>
              <a:ext cx="876381" cy="111832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 name="Google Shape;2172;p42">
              <a:extLst>
                <a:ext uri="{FF2B5EF4-FFF2-40B4-BE49-F238E27FC236}">
                  <a16:creationId xmlns="" xmlns:a16="http://schemas.microsoft.com/office/drawing/2014/main" id="{D7D1E3A5-E1C7-2424-BA58-2CA0F8C9CDB7}"/>
                </a:ext>
              </a:extLst>
            </p:cNvPr>
            <p:cNvSpPr>
              <a:spLocks/>
            </p:cNvSpPr>
            <p:nvPr/>
          </p:nvSpPr>
          <p:spPr bwMode="auto">
            <a:xfrm flipH="1">
              <a:off x="11102828" y="5551908"/>
              <a:ext cx="621747" cy="53917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 name="Google Shape;2173;p42">
              <a:extLst>
                <a:ext uri="{FF2B5EF4-FFF2-40B4-BE49-F238E27FC236}">
                  <a16:creationId xmlns="" xmlns:a16="http://schemas.microsoft.com/office/drawing/2014/main" id="{0931206D-DBCC-C72A-CB1C-6109D94C7ACF}"/>
                </a:ext>
              </a:extLst>
            </p:cNvPr>
            <p:cNvSpPr>
              <a:spLocks/>
            </p:cNvSpPr>
            <p:nvPr/>
          </p:nvSpPr>
          <p:spPr bwMode="auto">
            <a:xfrm flipH="1">
              <a:off x="6342164" y="4972756"/>
              <a:ext cx="4837437" cy="100125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الإصرار والمثابرة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Google Shape;2174;p42">
              <a:extLst>
                <a:ext uri="{FF2B5EF4-FFF2-40B4-BE49-F238E27FC236}">
                  <a16:creationId xmlns="" xmlns:a16="http://schemas.microsoft.com/office/drawing/2014/main" id="{263ACEC1-0F45-44AA-F1C9-5293690F67EB}"/>
                </a:ext>
              </a:extLst>
            </p:cNvPr>
            <p:cNvSpPr>
              <a:spLocks/>
            </p:cNvSpPr>
            <p:nvPr/>
          </p:nvSpPr>
          <p:spPr bwMode="auto">
            <a:xfrm flipH="1">
              <a:off x="6342164" y="4972756"/>
              <a:ext cx="4525475" cy="100125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8" name="Google Shape;2175;p42">
              <a:extLst>
                <a:ext uri="{FF2B5EF4-FFF2-40B4-BE49-F238E27FC236}">
                  <a16:creationId xmlns="" xmlns:a16="http://schemas.microsoft.com/office/drawing/2014/main" id="{B3973CE7-19DE-21F2-C296-A706139D3331}"/>
                </a:ext>
              </a:extLst>
            </p:cNvPr>
            <p:cNvSpPr>
              <a:spLocks/>
            </p:cNvSpPr>
            <p:nvPr/>
          </p:nvSpPr>
          <p:spPr bwMode="auto">
            <a:xfrm flipH="1">
              <a:off x="8624033" y="5844731"/>
              <a:ext cx="2813403" cy="24635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1" name="Group 40">
            <a:extLst>
              <a:ext uri="{FF2B5EF4-FFF2-40B4-BE49-F238E27FC236}">
                <a16:creationId xmlns="" xmlns:a16="http://schemas.microsoft.com/office/drawing/2014/main" id="{25B58FEF-F3BA-9ED4-97EB-D2843E96F093}"/>
              </a:ext>
            </a:extLst>
          </p:cNvPr>
          <p:cNvGrpSpPr/>
          <p:nvPr/>
        </p:nvGrpSpPr>
        <p:grpSpPr>
          <a:xfrm>
            <a:off x="6340050" y="3365485"/>
            <a:ext cx="5637045" cy="1118328"/>
            <a:chOff x="6342164" y="3483471"/>
            <a:chExt cx="5637045" cy="1118328"/>
          </a:xfrm>
        </p:grpSpPr>
        <p:sp>
          <p:nvSpPr>
            <p:cNvPr id="18" name="Google Shape;2171;p42">
              <a:extLst>
                <a:ext uri="{FF2B5EF4-FFF2-40B4-BE49-F238E27FC236}">
                  <a16:creationId xmlns="" xmlns:a16="http://schemas.microsoft.com/office/drawing/2014/main" id="{BA11997C-8469-B56E-DE3E-94578217542F}"/>
                </a:ext>
              </a:extLst>
            </p:cNvPr>
            <p:cNvSpPr>
              <a:spLocks/>
            </p:cNvSpPr>
            <p:nvPr/>
          </p:nvSpPr>
          <p:spPr bwMode="auto">
            <a:xfrm flipH="1">
              <a:off x="11102828" y="3483471"/>
              <a:ext cx="876381" cy="111832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2172;p42">
              <a:extLst>
                <a:ext uri="{FF2B5EF4-FFF2-40B4-BE49-F238E27FC236}">
                  <a16:creationId xmlns="" xmlns:a16="http://schemas.microsoft.com/office/drawing/2014/main" id="{BFCA1D73-0B09-FEE4-526A-6CE38540B6F9}"/>
                </a:ext>
              </a:extLst>
            </p:cNvPr>
            <p:cNvSpPr>
              <a:spLocks/>
            </p:cNvSpPr>
            <p:nvPr/>
          </p:nvSpPr>
          <p:spPr bwMode="auto">
            <a:xfrm flipH="1">
              <a:off x="11102828" y="4062623"/>
              <a:ext cx="621747" cy="53917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0" name="Google Shape;2173;p42">
              <a:extLst>
                <a:ext uri="{FF2B5EF4-FFF2-40B4-BE49-F238E27FC236}">
                  <a16:creationId xmlns="" xmlns:a16="http://schemas.microsoft.com/office/drawing/2014/main" id="{B754BBD8-FFCC-3EB4-2790-4F9789CFD213}"/>
                </a:ext>
              </a:extLst>
            </p:cNvPr>
            <p:cNvSpPr>
              <a:spLocks/>
            </p:cNvSpPr>
            <p:nvPr/>
          </p:nvSpPr>
          <p:spPr bwMode="auto">
            <a:xfrm flipH="1">
              <a:off x="6342164" y="3483471"/>
              <a:ext cx="4837437" cy="100125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الذكاء العاطفي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Google Shape;2174;p42">
              <a:extLst>
                <a:ext uri="{FF2B5EF4-FFF2-40B4-BE49-F238E27FC236}">
                  <a16:creationId xmlns="" xmlns:a16="http://schemas.microsoft.com/office/drawing/2014/main" id="{0E0D6C49-576E-538D-3B93-DFD0B7E4819D}"/>
                </a:ext>
              </a:extLst>
            </p:cNvPr>
            <p:cNvSpPr>
              <a:spLocks/>
            </p:cNvSpPr>
            <p:nvPr/>
          </p:nvSpPr>
          <p:spPr bwMode="auto">
            <a:xfrm flipH="1">
              <a:off x="6342164" y="3483471"/>
              <a:ext cx="4525475" cy="100125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2" name="Google Shape;2175;p42">
              <a:extLst>
                <a:ext uri="{FF2B5EF4-FFF2-40B4-BE49-F238E27FC236}">
                  <a16:creationId xmlns="" xmlns:a16="http://schemas.microsoft.com/office/drawing/2014/main" id="{3E690E18-5D72-AFDD-80CD-53168E4EFE85}"/>
                </a:ext>
              </a:extLst>
            </p:cNvPr>
            <p:cNvSpPr>
              <a:spLocks/>
            </p:cNvSpPr>
            <p:nvPr/>
          </p:nvSpPr>
          <p:spPr bwMode="auto">
            <a:xfrm flipH="1">
              <a:off x="8624033" y="4355446"/>
              <a:ext cx="2813403" cy="24635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9" name="Google Shape;2170;p42">
            <a:extLst>
              <a:ext uri="{FF2B5EF4-FFF2-40B4-BE49-F238E27FC236}">
                <a16:creationId xmlns="" xmlns:a16="http://schemas.microsoft.com/office/drawing/2014/main" id="{458A7314-E624-4152-D53A-4CB936366A9D}"/>
              </a:ext>
            </a:extLst>
          </p:cNvPr>
          <p:cNvGrpSpPr>
            <a:grpSpLocks/>
          </p:cNvGrpSpPr>
          <p:nvPr/>
        </p:nvGrpSpPr>
        <p:grpSpPr bwMode="auto">
          <a:xfrm flipH="1">
            <a:off x="6340471" y="1828800"/>
            <a:ext cx="5637039" cy="1118328"/>
            <a:chOff x="2924296" y="0"/>
            <a:chExt cx="44054" cy="8616"/>
          </a:xfrm>
        </p:grpSpPr>
        <p:sp>
          <p:nvSpPr>
            <p:cNvPr id="36" name="Google Shape;2171;p42">
              <a:extLst>
                <a:ext uri="{FF2B5EF4-FFF2-40B4-BE49-F238E27FC236}">
                  <a16:creationId xmlns="" xmlns:a16="http://schemas.microsoft.com/office/drawing/2014/main" id="{453E1A92-9469-1D88-AB4A-BFAAC52DB55F}"/>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Google Shape;2172;p42">
              <a:extLst>
                <a:ext uri="{FF2B5EF4-FFF2-40B4-BE49-F238E27FC236}">
                  <a16:creationId xmlns="" xmlns:a16="http://schemas.microsoft.com/office/drawing/2014/main" id="{4D2871CC-4EC0-826F-FD75-27792CDD8620}"/>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8" name="Google Shape;2173;p42">
              <a:extLst>
                <a:ext uri="{FF2B5EF4-FFF2-40B4-BE49-F238E27FC236}">
                  <a16:creationId xmlns="" xmlns:a16="http://schemas.microsoft.com/office/drawing/2014/main" id="{58FC607F-D33B-335C-1114-8003D0FA4637}"/>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الرؤية الواضحة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80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2174;p42">
              <a:extLst>
                <a:ext uri="{FF2B5EF4-FFF2-40B4-BE49-F238E27FC236}">
                  <a16:creationId xmlns="" xmlns:a16="http://schemas.microsoft.com/office/drawing/2014/main" id="{7DD3B77C-5C8B-7E01-C78F-81A89A3DF175}"/>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0" name="Google Shape;2175;p42">
              <a:extLst>
                <a:ext uri="{FF2B5EF4-FFF2-40B4-BE49-F238E27FC236}">
                  <a16:creationId xmlns="" xmlns:a16="http://schemas.microsoft.com/office/drawing/2014/main" id="{EABB5178-654A-3A5F-156F-99B6EB8A4145}"/>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0" name="Google Shape;2170;p42">
            <a:extLst>
              <a:ext uri="{FF2B5EF4-FFF2-40B4-BE49-F238E27FC236}">
                <a16:creationId xmlns="" xmlns:a16="http://schemas.microsoft.com/office/drawing/2014/main" id="{197AC1FD-6E96-7074-0FE2-9E67DC3666E3}"/>
              </a:ext>
            </a:extLst>
          </p:cNvPr>
          <p:cNvGrpSpPr>
            <a:grpSpLocks/>
          </p:cNvGrpSpPr>
          <p:nvPr/>
        </p:nvGrpSpPr>
        <p:grpSpPr bwMode="auto">
          <a:xfrm flipH="1">
            <a:off x="210270" y="1828800"/>
            <a:ext cx="5637039" cy="1118328"/>
            <a:chOff x="2" y="0"/>
            <a:chExt cx="44054" cy="8616"/>
          </a:xfrm>
        </p:grpSpPr>
        <p:sp>
          <p:nvSpPr>
            <p:cNvPr id="31" name="Google Shape;2171;p42">
              <a:extLst>
                <a:ext uri="{FF2B5EF4-FFF2-40B4-BE49-F238E27FC236}">
                  <a16:creationId xmlns="" xmlns:a16="http://schemas.microsoft.com/office/drawing/2014/main" id="{DFB7ACFE-C127-261D-4B8B-3F2192D88E50}"/>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Google Shape;2172;p42">
              <a:extLst>
                <a:ext uri="{FF2B5EF4-FFF2-40B4-BE49-F238E27FC236}">
                  <a16:creationId xmlns="" xmlns:a16="http://schemas.microsoft.com/office/drawing/2014/main" id="{7D656EEC-E8E8-403A-164E-5F87554D0CDA}"/>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3" name="Google Shape;2173;p42">
              <a:extLst>
                <a:ext uri="{FF2B5EF4-FFF2-40B4-BE49-F238E27FC236}">
                  <a16:creationId xmlns="" xmlns:a16="http://schemas.microsoft.com/office/drawing/2014/main" id="{5F764806-2CA9-0603-58C7-CC0C8FC8472F}"/>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المرونة والانفتاح</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2174;p42">
              <a:extLst>
                <a:ext uri="{FF2B5EF4-FFF2-40B4-BE49-F238E27FC236}">
                  <a16:creationId xmlns="" xmlns:a16="http://schemas.microsoft.com/office/drawing/2014/main" id="{81E68957-34F3-7737-9C9C-F8F6D506584A}"/>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5" name="Google Shape;2175;p42">
              <a:extLst>
                <a:ext uri="{FF2B5EF4-FFF2-40B4-BE49-F238E27FC236}">
                  <a16:creationId xmlns="" xmlns:a16="http://schemas.microsoft.com/office/drawing/2014/main" id="{D0EF58E3-0047-1279-AF5C-3435CC92537D}"/>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4" name="Group 43">
            <a:extLst>
              <a:ext uri="{FF2B5EF4-FFF2-40B4-BE49-F238E27FC236}">
                <a16:creationId xmlns="" xmlns:a16="http://schemas.microsoft.com/office/drawing/2014/main" id="{803136D7-3CA7-812E-D9B4-4733BAD9A884}"/>
              </a:ext>
            </a:extLst>
          </p:cNvPr>
          <p:cNvGrpSpPr/>
          <p:nvPr/>
        </p:nvGrpSpPr>
        <p:grpSpPr>
          <a:xfrm>
            <a:off x="210264" y="3365485"/>
            <a:ext cx="5637045" cy="1118328"/>
            <a:chOff x="212378" y="3483471"/>
            <a:chExt cx="5637045" cy="1118328"/>
          </a:xfrm>
        </p:grpSpPr>
        <p:sp>
          <p:nvSpPr>
            <p:cNvPr id="24" name="Google Shape;2171;p42">
              <a:extLst>
                <a:ext uri="{FF2B5EF4-FFF2-40B4-BE49-F238E27FC236}">
                  <a16:creationId xmlns="" xmlns:a16="http://schemas.microsoft.com/office/drawing/2014/main" id="{97B63354-3775-989A-3CC6-46F0299235FC}"/>
                </a:ext>
              </a:extLst>
            </p:cNvPr>
            <p:cNvSpPr>
              <a:spLocks/>
            </p:cNvSpPr>
            <p:nvPr/>
          </p:nvSpPr>
          <p:spPr bwMode="auto">
            <a:xfrm flipH="1">
              <a:off x="4973042" y="3483471"/>
              <a:ext cx="876381" cy="111832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Google Shape;2172;p42">
              <a:extLst>
                <a:ext uri="{FF2B5EF4-FFF2-40B4-BE49-F238E27FC236}">
                  <a16:creationId xmlns="" xmlns:a16="http://schemas.microsoft.com/office/drawing/2014/main" id="{E74ECCDD-C05B-6860-FFC8-FADE2F489676}"/>
                </a:ext>
              </a:extLst>
            </p:cNvPr>
            <p:cNvSpPr>
              <a:spLocks/>
            </p:cNvSpPr>
            <p:nvPr/>
          </p:nvSpPr>
          <p:spPr bwMode="auto">
            <a:xfrm flipH="1">
              <a:off x="4973042" y="4062623"/>
              <a:ext cx="621747" cy="53917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6" name="Google Shape;2173;p42">
              <a:extLst>
                <a:ext uri="{FF2B5EF4-FFF2-40B4-BE49-F238E27FC236}">
                  <a16:creationId xmlns="" xmlns:a16="http://schemas.microsoft.com/office/drawing/2014/main" id="{ADF0039B-8B45-8644-74CE-824B0D9FAFF4}"/>
                </a:ext>
              </a:extLst>
            </p:cNvPr>
            <p:cNvSpPr>
              <a:spLocks/>
            </p:cNvSpPr>
            <p:nvPr/>
          </p:nvSpPr>
          <p:spPr bwMode="auto">
            <a:xfrm flipH="1">
              <a:off x="212378" y="3483471"/>
              <a:ext cx="4837437" cy="100125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الإيجابية والتفاؤل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Google Shape;2174;p42">
              <a:extLst>
                <a:ext uri="{FF2B5EF4-FFF2-40B4-BE49-F238E27FC236}">
                  <a16:creationId xmlns="" xmlns:a16="http://schemas.microsoft.com/office/drawing/2014/main" id="{C3F4A0E5-6F08-49FC-D522-9ED972D09071}"/>
                </a:ext>
              </a:extLst>
            </p:cNvPr>
            <p:cNvSpPr>
              <a:spLocks/>
            </p:cNvSpPr>
            <p:nvPr/>
          </p:nvSpPr>
          <p:spPr bwMode="auto">
            <a:xfrm flipH="1">
              <a:off x="212378" y="3483471"/>
              <a:ext cx="4525475" cy="100125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8" name="Google Shape;2175;p42">
              <a:extLst>
                <a:ext uri="{FF2B5EF4-FFF2-40B4-BE49-F238E27FC236}">
                  <a16:creationId xmlns="" xmlns:a16="http://schemas.microsoft.com/office/drawing/2014/main" id="{09D9FAD3-6BC5-DEF4-1267-4AF5D6BE3465}"/>
                </a:ext>
              </a:extLst>
            </p:cNvPr>
            <p:cNvSpPr>
              <a:spLocks/>
            </p:cNvSpPr>
            <p:nvPr/>
          </p:nvSpPr>
          <p:spPr bwMode="auto">
            <a:xfrm flipH="1">
              <a:off x="2494247" y="4355446"/>
              <a:ext cx="2813403" cy="24635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3" name="Group 42">
            <a:extLst>
              <a:ext uri="{FF2B5EF4-FFF2-40B4-BE49-F238E27FC236}">
                <a16:creationId xmlns="" xmlns:a16="http://schemas.microsoft.com/office/drawing/2014/main" id="{1DAFDFD9-BF37-7626-C6AB-BFE93A5F9B25}"/>
              </a:ext>
            </a:extLst>
          </p:cNvPr>
          <p:cNvGrpSpPr/>
          <p:nvPr/>
        </p:nvGrpSpPr>
        <p:grpSpPr>
          <a:xfrm>
            <a:off x="210264" y="4854770"/>
            <a:ext cx="5637045" cy="1118328"/>
            <a:chOff x="212378" y="4972756"/>
            <a:chExt cx="5637045" cy="1118328"/>
          </a:xfrm>
        </p:grpSpPr>
        <p:sp>
          <p:nvSpPr>
            <p:cNvPr id="13" name="Google Shape;2171;p42">
              <a:extLst>
                <a:ext uri="{FF2B5EF4-FFF2-40B4-BE49-F238E27FC236}">
                  <a16:creationId xmlns="" xmlns:a16="http://schemas.microsoft.com/office/drawing/2014/main" id="{BAC1247A-92CF-9FF4-DD4D-D5105E77F24E}"/>
                </a:ext>
              </a:extLst>
            </p:cNvPr>
            <p:cNvSpPr>
              <a:spLocks/>
            </p:cNvSpPr>
            <p:nvPr/>
          </p:nvSpPr>
          <p:spPr bwMode="auto">
            <a:xfrm flipH="1">
              <a:off x="4973042" y="4972756"/>
              <a:ext cx="876381" cy="111832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Google Shape;2172;p42">
              <a:extLst>
                <a:ext uri="{FF2B5EF4-FFF2-40B4-BE49-F238E27FC236}">
                  <a16:creationId xmlns="" xmlns:a16="http://schemas.microsoft.com/office/drawing/2014/main" id="{F88FB885-0175-8990-ABA0-DAB307A020DA}"/>
                </a:ext>
              </a:extLst>
            </p:cNvPr>
            <p:cNvSpPr>
              <a:spLocks/>
            </p:cNvSpPr>
            <p:nvPr/>
          </p:nvSpPr>
          <p:spPr bwMode="auto">
            <a:xfrm flipH="1">
              <a:off x="4973042" y="5551908"/>
              <a:ext cx="621747" cy="53917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5" name="Google Shape;2173;p42">
              <a:extLst>
                <a:ext uri="{FF2B5EF4-FFF2-40B4-BE49-F238E27FC236}">
                  <a16:creationId xmlns="" xmlns:a16="http://schemas.microsoft.com/office/drawing/2014/main" id="{AFB71700-0B8D-7A18-E981-32A4121ED36C}"/>
                </a:ext>
              </a:extLst>
            </p:cNvPr>
            <p:cNvSpPr>
              <a:spLocks/>
            </p:cNvSpPr>
            <p:nvPr/>
          </p:nvSpPr>
          <p:spPr bwMode="auto">
            <a:xfrm flipH="1">
              <a:off x="212378" y="4972756"/>
              <a:ext cx="4837437" cy="100125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القدرة على اتخاذ القرارات الحاسمة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Google Shape;2174;p42">
              <a:extLst>
                <a:ext uri="{FF2B5EF4-FFF2-40B4-BE49-F238E27FC236}">
                  <a16:creationId xmlns="" xmlns:a16="http://schemas.microsoft.com/office/drawing/2014/main" id="{688B906A-1019-33A7-418E-234D6D67F039}"/>
                </a:ext>
              </a:extLst>
            </p:cNvPr>
            <p:cNvSpPr>
              <a:spLocks/>
            </p:cNvSpPr>
            <p:nvPr/>
          </p:nvSpPr>
          <p:spPr bwMode="auto">
            <a:xfrm flipH="1">
              <a:off x="212378" y="4972756"/>
              <a:ext cx="4525475" cy="100125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7" name="Google Shape;2175;p42">
              <a:extLst>
                <a:ext uri="{FF2B5EF4-FFF2-40B4-BE49-F238E27FC236}">
                  <a16:creationId xmlns="" xmlns:a16="http://schemas.microsoft.com/office/drawing/2014/main" id="{18267D08-BE6F-C794-3109-7BE17361D4A5}"/>
                </a:ext>
              </a:extLst>
            </p:cNvPr>
            <p:cNvSpPr>
              <a:spLocks/>
            </p:cNvSpPr>
            <p:nvPr/>
          </p:nvSpPr>
          <p:spPr bwMode="auto">
            <a:xfrm flipH="1">
              <a:off x="2494247" y="5844731"/>
              <a:ext cx="2813403" cy="24635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
        <p:nvSpPr>
          <p:cNvPr id="45" name="TextBox 44"/>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5297508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 xmlns:a16="http://schemas.microsoft.com/office/drawing/2014/main" id="{13EA2595-B521-43AE-F7BF-8B47BC402C51}"/>
            </a:ext>
          </a:extLst>
        </p:cNvPr>
        <p:cNvGrpSpPr/>
        <p:nvPr/>
      </p:nvGrpSpPr>
      <p:grpSpPr>
        <a:xfrm>
          <a:off x="0" y="0"/>
          <a:ext cx="0" cy="0"/>
          <a:chOff x="0" y="0"/>
          <a:chExt cx="0" cy="0"/>
        </a:xfrm>
      </p:grpSpPr>
      <p:sp>
        <p:nvSpPr>
          <p:cNvPr id="35" name="Rectangle: Rounded Corners 34">
            <a:extLst>
              <a:ext uri="{FF2B5EF4-FFF2-40B4-BE49-F238E27FC236}">
                <a16:creationId xmlns="" xmlns:a16="http://schemas.microsoft.com/office/drawing/2014/main" id="{629F8492-7D02-2310-AD48-A911CBDFBC32}"/>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 xmlns:a16="http://schemas.microsoft.com/office/drawing/2014/main" id="{79619F92-C7A8-656B-C09B-5E1A160A1958}"/>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 xmlns:a16="http://schemas.microsoft.com/office/drawing/2014/main" id="{64D9DE61-0C81-44DE-13EB-3DF3CF754620}"/>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 xmlns:a16="http://schemas.microsoft.com/office/drawing/2014/main" id="{6FC8E75D-A7E5-8199-2398-187EF71B0E22}"/>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 xmlns:a16="http://schemas.microsoft.com/office/drawing/2014/main" id="{48F9DFEA-B30E-E327-BCB1-1E129310606F}"/>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 xmlns:a16="http://schemas.microsoft.com/office/drawing/2014/main" id="{8D0FF352-9B02-9987-B263-53189BCE7F64}"/>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 xmlns:a16="http://schemas.microsoft.com/office/drawing/2014/main" id="{2D46E55C-DFEF-F45E-56EF-0AC192A03166}"/>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 xmlns:a16="http://schemas.microsoft.com/office/drawing/2014/main" id="{3E75ED81-ED22-3172-C278-07C36DCDB4F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 xmlns:a16="http://schemas.microsoft.com/office/drawing/2014/main" id="{9CA0C3A9-6068-9BFC-6C65-B8717D9DF617}"/>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 xmlns:a16="http://schemas.microsoft.com/office/drawing/2014/main" id="{4A872135-6085-01DE-5557-C0BEBDFA429A}"/>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 xmlns:a16="http://schemas.microsoft.com/office/drawing/2014/main" id="{7D83A3B1-C6A4-B91F-9018-1AF7BFE7E951}"/>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 xmlns:a16="http://schemas.microsoft.com/office/drawing/2014/main" id="{38CDD540-49CF-6BEF-590D-DF760FB65E9B}"/>
              </a:ext>
            </a:extLst>
          </p:cNvPr>
          <p:cNvSpPr txBox="1"/>
          <p:nvPr/>
        </p:nvSpPr>
        <p:spPr>
          <a:xfrm>
            <a:off x="8776490" y="686626"/>
            <a:ext cx="3167751" cy="1754326"/>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الثقافة التنظيمية والسلوك في التحول الرقمي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 xmlns:a16="http://schemas.microsoft.com/office/drawing/2014/main" id="{6E14A462-3783-191D-F6D6-3BD8BD7CA05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 xmlns:a16="http://schemas.microsoft.com/office/drawing/2014/main" id="{59E61225-A4D4-3B53-CD82-438919A93E3E}"/>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 xmlns:a16="http://schemas.microsoft.com/office/drawing/2014/main" id="{DE5D3AA5-0B3A-215E-35D8-29436A2229BB}"/>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 xmlns:a16="http://schemas.microsoft.com/office/drawing/2014/main" id="{6AF6744B-8A4E-DD7E-A898-70501EFD2442}"/>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 xmlns:a16="http://schemas.microsoft.com/office/drawing/2014/main" id="{7FD85A83-72E0-A1DD-FE04-2441E72A6915}"/>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 xmlns:a16="http://schemas.microsoft.com/office/drawing/2014/main" id="{14A6CADE-5092-5FEB-1202-7CB5D5FBAC58}"/>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 xmlns:a16="http://schemas.microsoft.com/office/drawing/2014/main" id="{EBABC8B0-ED9F-EFBD-F609-25DB4BC87821}"/>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 xmlns:a16="http://schemas.microsoft.com/office/drawing/2014/main" id="{C0FA3AB8-A11A-CE92-7BD3-9C9444C9B159}"/>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 xmlns:a16="http://schemas.microsoft.com/office/drawing/2014/main" id="{8378E68D-2F87-0D66-16B7-F1C826C0D91D}"/>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 xmlns:a16="http://schemas.microsoft.com/office/drawing/2014/main" id="{29509BD3-9137-7F60-B541-2218F3A8C5A6}"/>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 xmlns:a16="http://schemas.microsoft.com/office/drawing/2014/main" id="{8EDC23D2-DEC5-0DBE-5AE7-F50DD44DB664}"/>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 xmlns:a16="http://schemas.microsoft.com/office/drawing/2014/main" id="{88DED442-8E6E-0E04-39AB-987189F39087}"/>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 xmlns:a16="http://schemas.microsoft.com/office/drawing/2014/main" id="{49C0E3F5-1A49-B4D3-FC5C-129EB1AB00E6}"/>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 xmlns:a16="http://schemas.microsoft.com/office/drawing/2014/main" id="{548C6E63-3745-9DF1-9D02-2089825CEAF7}"/>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 xmlns:a16="http://schemas.microsoft.com/office/drawing/2014/main" id="{6560FAB3-9481-D40A-139C-9EAC426B313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 xmlns:a16="http://schemas.microsoft.com/office/drawing/2014/main" id="{2DF2CDB8-EE56-460B-31E6-CFF94B5AF10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 xmlns:a16="http://schemas.microsoft.com/office/drawing/2014/main" id="{11A122E0-10FB-167E-D37D-133A76902A6B}"/>
                </a:ext>
              </a:extLst>
            </p:cNvPr>
            <p:cNvGrpSpPr/>
            <p:nvPr/>
          </p:nvGrpSpPr>
          <p:grpSpPr>
            <a:xfrm>
              <a:off x="5318415" y="4435758"/>
              <a:ext cx="411011" cy="411011"/>
              <a:chOff x="5318415" y="4435758"/>
              <a:chExt cx="411011" cy="411011"/>
            </a:xfrm>
          </p:grpSpPr>
          <p:sp>
            <p:nvSpPr>
              <p:cNvPr id="6" name="Oval 5">
                <a:extLst>
                  <a:ext uri="{FF2B5EF4-FFF2-40B4-BE49-F238E27FC236}">
                    <a16:creationId xmlns="" xmlns:a16="http://schemas.microsoft.com/office/drawing/2014/main" id="{CAEA5EB1-66EF-771D-E95C-ECA5E80F63F6}"/>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 xmlns:a16="http://schemas.microsoft.com/office/drawing/2014/main" id="{DC096BD8-7899-D374-69E2-C6637EE4C0F1}"/>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 xmlns:a16="http://schemas.microsoft.com/office/drawing/2014/main" id="{7312CC87-1B26-150C-6E40-2561F8A224E5}"/>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 xmlns:a16="http://schemas.microsoft.com/office/drawing/2014/main" id="{6558590B-04DF-FA57-1438-3536A2147D2A}"/>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 xmlns:a16="http://schemas.microsoft.com/office/drawing/2014/main" id="{1CD37508-3D4B-55AF-F215-20A82C4B83A5}"/>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 xmlns:a16="http://schemas.microsoft.com/office/drawing/2014/main" id="{14563C0E-65E4-9504-70AD-8F354713B6AF}"/>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 xmlns:a16="http://schemas.microsoft.com/office/drawing/2014/main" id="{3EA7743F-6F94-11E3-B1D0-C108F77EC53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 xmlns:a16="http://schemas.microsoft.com/office/drawing/2014/main" id="{EF93369D-82B9-E363-4252-6E2E33D39D6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 xmlns:a16="http://schemas.microsoft.com/office/drawing/2014/main" id="{66269F67-BE21-7F41-C804-78587E507AE5}"/>
              </a:ext>
            </a:extLst>
          </p:cNvPr>
          <p:cNvGrpSpPr/>
          <p:nvPr/>
        </p:nvGrpSpPr>
        <p:grpSpPr>
          <a:xfrm>
            <a:off x="224301" y="335693"/>
            <a:ext cx="5212493" cy="934871"/>
            <a:chOff x="369514" y="1138184"/>
            <a:chExt cx="5212493" cy="934871"/>
          </a:xfrm>
        </p:grpSpPr>
        <p:sp>
          <p:nvSpPr>
            <p:cNvPr id="18" name="TextBox 17">
              <a:extLst>
                <a:ext uri="{FF2B5EF4-FFF2-40B4-BE49-F238E27FC236}">
                  <a16:creationId xmlns="" xmlns:a16="http://schemas.microsoft.com/office/drawing/2014/main" id="{91F647E1-DCE8-6221-1120-921EE9747733}"/>
                </a:ext>
              </a:extLst>
            </p:cNvPr>
            <p:cNvSpPr txBox="1"/>
            <p:nvPr/>
          </p:nvSpPr>
          <p:spPr>
            <a:xfrm>
              <a:off x="369514" y="1138184"/>
              <a:ext cx="4479219" cy="934871"/>
            </a:xfrm>
            <a:prstGeom prst="rect">
              <a:avLst/>
            </a:prstGeom>
            <a:noFill/>
          </p:spPr>
          <p:txBody>
            <a:bodyPr wrap="square" rtlCol="0">
              <a:spAutoFit/>
            </a:bodyPr>
            <a:lstStyle/>
            <a:p>
              <a:pPr lvl="0" algn="r" rtl="1">
                <a:lnSpc>
                  <a:spcPct val="90000"/>
                </a:lnSpc>
                <a:spcAft>
                  <a:spcPts val="800"/>
                </a:spcAft>
                <a:buSzPts val="1800"/>
              </a:pPr>
              <a:r>
                <a:rPr lang="ar-SY" sz="3000" b="1" dirty="0">
                  <a:solidFill>
                    <a:schemeClr val="bg1"/>
                  </a:solidFill>
                  <a:latin typeface="Adobe Arabic" panose="02040503050201020203" pitchFamily="18" charset="-78"/>
                  <a:cs typeface="Adobe Arabic" panose="02040503050201020203" pitchFamily="18" charset="-78"/>
                </a:rPr>
                <a:t>تحويل الثقافة التنظيمية لتكون مرنة ومستعدة للتغيير</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 xmlns:a16="http://schemas.microsoft.com/office/drawing/2014/main" id="{CF90D072-3D70-9A49-8304-12EDA232ED3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 xmlns:a16="http://schemas.microsoft.com/office/drawing/2014/main" id="{28EDF0EE-D970-EBB8-EBAF-D9D6C060D2E9}"/>
              </a:ext>
            </a:extLst>
          </p:cNvPr>
          <p:cNvGrpSpPr/>
          <p:nvPr/>
        </p:nvGrpSpPr>
        <p:grpSpPr>
          <a:xfrm>
            <a:off x="0" y="1336267"/>
            <a:ext cx="5436794" cy="1015663"/>
            <a:chOff x="145213" y="876148"/>
            <a:chExt cx="5436794" cy="1015663"/>
          </a:xfrm>
        </p:grpSpPr>
        <p:sp>
          <p:nvSpPr>
            <p:cNvPr id="58" name="TextBox 57">
              <a:extLst>
                <a:ext uri="{FF2B5EF4-FFF2-40B4-BE49-F238E27FC236}">
                  <a16:creationId xmlns="" xmlns:a16="http://schemas.microsoft.com/office/drawing/2014/main" id="{03F5C5A9-738C-33C9-8BF2-2B9F11ADC0D2}"/>
                </a:ext>
              </a:extLst>
            </p:cNvPr>
            <p:cNvSpPr txBox="1"/>
            <p:nvPr/>
          </p:nvSpPr>
          <p:spPr>
            <a:xfrm>
              <a:off x="145213" y="876148"/>
              <a:ext cx="4703521" cy="1015663"/>
            </a:xfrm>
            <a:prstGeom prst="rect">
              <a:avLst/>
            </a:prstGeom>
            <a:noFill/>
          </p:spPr>
          <p:txBody>
            <a:bodyPr wrap="square" rtlCol="0">
              <a:spAutoFit/>
            </a:bodyPr>
            <a:lstStyle/>
            <a:p>
              <a:pPr algn="r" rtl="1"/>
              <a:r>
                <a:rPr lang="ar-SY" sz="3000" b="1" dirty="0">
                  <a:solidFill>
                    <a:schemeClr val="bg1"/>
                  </a:solidFill>
                  <a:latin typeface="Adobe Arabic" panose="02040503050201020203" pitchFamily="18" charset="-78"/>
                  <a:cs typeface="Adobe Arabic" panose="02040503050201020203" pitchFamily="18" charset="-78"/>
                </a:rPr>
                <a:t>السلوكيّات الجديدة التي يجب على الموظفين تبنيها لدعم التغيير</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 xmlns:a16="http://schemas.microsoft.com/office/drawing/2014/main" id="{A29FCF64-EC98-68DD-7092-CD6777A0664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 xmlns:a16="http://schemas.microsoft.com/office/drawing/2014/main" id="{6A2DF0EF-A60F-5B80-BEE0-E21885BD7EA2}"/>
              </a:ext>
            </a:extLst>
          </p:cNvPr>
          <p:cNvGrpSpPr/>
          <p:nvPr/>
        </p:nvGrpSpPr>
        <p:grpSpPr>
          <a:xfrm>
            <a:off x="717622" y="2417633"/>
            <a:ext cx="4719172" cy="1015663"/>
            <a:chOff x="862835" y="1141356"/>
            <a:chExt cx="4719172" cy="1015663"/>
          </a:xfrm>
        </p:grpSpPr>
        <p:sp>
          <p:nvSpPr>
            <p:cNvPr id="61" name="TextBox 60">
              <a:extLst>
                <a:ext uri="{FF2B5EF4-FFF2-40B4-BE49-F238E27FC236}">
                  <a16:creationId xmlns="" xmlns:a16="http://schemas.microsoft.com/office/drawing/2014/main" id="{B327E849-276B-54BB-0EA0-0A8625FE30D0}"/>
                </a:ext>
              </a:extLst>
            </p:cNvPr>
            <p:cNvSpPr txBox="1"/>
            <p:nvPr/>
          </p:nvSpPr>
          <p:spPr>
            <a:xfrm>
              <a:off x="862835" y="1141356"/>
              <a:ext cx="3985898" cy="1015663"/>
            </a:xfrm>
            <a:prstGeom prst="rect">
              <a:avLst/>
            </a:prstGeom>
            <a:noFill/>
          </p:spPr>
          <p:txBody>
            <a:bodyPr wrap="square" rtlCol="0">
              <a:spAutoFit/>
            </a:bodyPr>
            <a:lstStyle/>
            <a:p>
              <a:pPr algn="r" rtl="1"/>
              <a:r>
                <a:rPr lang="ar-SY" sz="3000" b="1" dirty="0">
                  <a:solidFill>
                    <a:schemeClr val="bg1"/>
                  </a:solidFill>
                  <a:latin typeface="Adobe Arabic" panose="02040503050201020203" pitchFamily="18" charset="-78"/>
                  <a:cs typeface="Adobe Arabic" panose="02040503050201020203" pitchFamily="18" charset="-78"/>
                </a:rPr>
                <a:t>كيفية بناء فرق ديناميكية وملهمة جاهزة للتفاعل مع التغيير الرقمي</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 xmlns:a16="http://schemas.microsoft.com/office/drawing/2014/main" id="{4B4B2277-6CF9-5468-ACEF-2058E99F1E4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grpSp>
        <p:nvGrpSpPr>
          <p:cNvPr id="63" name="Group 62">
            <a:extLst>
              <a:ext uri="{FF2B5EF4-FFF2-40B4-BE49-F238E27FC236}">
                <a16:creationId xmlns="" xmlns:a16="http://schemas.microsoft.com/office/drawing/2014/main" id="{5D6CDE45-6F6B-ED08-E48D-24568629223C}"/>
              </a:ext>
            </a:extLst>
          </p:cNvPr>
          <p:cNvGrpSpPr/>
          <p:nvPr/>
        </p:nvGrpSpPr>
        <p:grpSpPr>
          <a:xfrm>
            <a:off x="717622" y="3498998"/>
            <a:ext cx="4719172" cy="1015663"/>
            <a:chOff x="862835" y="1089434"/>
            <a:chExt cx="4719172" cy="1015663"/>
          </a:xfrm>
        </p:grpSpPr>
        <p:sp>
          <p:nvSpPr>
            <p:cNvPr id="64" name="TextBox 63">
              <a:extLst>
                <a:ext uri="{FF2B5EF4-FFF2-40B4-BE49-F238E27FC236}">
                  <a16:creationId xmlns="" xmlns:a16="http://schemas.microsoft.com/office/drawing/2014/main" id="{55BE49CC-F17E-2275-AEDB-5B8B1E4AEA77}"/>
                </a:ext>
              </a:extLst>
            </p:cNvPr>
            <p:cNvSpPr txBox="1"/>
            <p:nvPr/>
          </p:nvSpPr>
          <p:spPr>
            <a:xfrm>
              <a:off x="862835" y="1089434"/>
              <a:ext cx="3985898" cy="1015663"/>
            </a:xfrm>
            <a:prstGeom prst="rect">
              <a:avLst/>
            </a:prstGeom>
            <a:noFill/>
          </p:spPr>
          <p:txBody>
            <a:bodyPr wrap="square" rtlCol="0">
              <a:spAutoFit/>
            </a:bodyPr>
            <a:lstStyle/>
            <a:p>
              <a:pPr algn="r" rtl="1"/>
              <a:r>
                <a:rPr lang="ar-SY" sz="3000" b="1" dirty="0">
                  <a:solidFill>
                    <a:schemeClr val="bg1"/>
                  </a:solidFill>
                  <a:latin typeface="Adobe Arabic" panose="02040503050201020203" pitchFamily="18" charset="-78"/>
                  <a:cs typeface="Adobe Arabic" panose="02040503050201020203" pitchFamily="18" charset="-78"/>
                </a:rPr>
                <a:t>كيف تكون المايسترو الفذ لقيادة التغيير في التحول الرقمي</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 xmlns:a16="http://schemas.microsoft.com/office/drawing/2014/main" id="{7B72951E-973C-DC28-862E-9341C3420AD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
        <p:nvSpPr>
          <p:cNvPr id="51" name="TextBox 50"/>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4324564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7.40741E-7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B08C5706-A50F-DE0A-5993-D8A176CF7335}"/>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56887903-247E-BC28-FB62-66361249BE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BFB82029-40FA-BBA3-BFE8-E6ACC5EA3F39}"/>
              </a:ext>
            </a:extLst>
          </p:cNvPr>
          <p:cNvSpPr txBox="1"/>
          <p:nvPr/>
        </p:nvSpPr>
        <p:spPr>
          <a:xfrm>
            <a:off x="5725884" y="343788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rtl="0"/>
            <a:r>
              <a:rPr lang="ar-SY"/>
              <a:t>القيادة الرقمية</a:t>
            </a:r>
            <a:endParaRPr lang="en-US"/>
          </a:p>
        </p:txBody>
      </p:sp>
      <p:pic>
        <p:nvPicPr>
          <p:cNvPr id="3" name="Picture 2">
            <a:hlinkClick r:id="rId4"/>
            <a:extLst>
              <a:ext uri="{FF2B5EF4-FFF2-40B4-BE49-F238E27FC236}">
                <a16:creationId xmlns="" xmlns:a16="http://schemas.microsoft.com/office/drawing/2014/main" id="{29E276E9-453C-533D-BB90-BF5D92FA3A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292642" y="2096913"/>
            <a:ext cx="4126022" cy="3094520"/>
          </a:xfrm>
          <a:prstGeom prst="rect">
            <a:avLst/>
          </a:prstGeom>
        </p:spPr>
      </p:pic>
      <p:sp>
        <p:nvSpPr>
          <p:cNvPr id="5" name="TextBox 4"/>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1408172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20536AC-2964-BC3D-7D17-8C19FE2038E9}"/>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9B59311C-8D87-67EF-2970-AB323CDF86CC}"/>
              </a:ext>
            </a:extLst>
          </p:cNvPr>
          <p:cNvSpPr txBox="1"/>
          <p:nvPr/>
        </p:nvSpPr>
        <p:spPr>
          <a:xfrm>
            <a:off x="2779494" y="-13708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تحويل الثقافة التنظيمية لتكون مرنة ومستعدة للتغيير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0058B458-6FE6-68E9-5C99-0E3B593420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9B37A545-464D-953F-D752-63961B2BB9D2}"/>
              </a:ext>
            </a:extLst>
          </p:cNvPr>
          <p:cNvSpPr txBox="1"/>
          <p:nvPr/>
        </p:nvSpPr>
        <p:spPr>
          <a:xfrm>
            <a:off x="5609304" y="2562121"/>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الثقافة التنظيمية هي العمود الفقري لأي مؤسسة، حيث تشكّل القيم والمعتقدات والممارسات التي تُوجّه سلوك الموظفين وتؤثر على طريقة تنفيذ العمل. ومع تسارع التغيير في بيئة الأعمال، أصبحت المؤسسات بحاجة إلى تبني ثقافة تنظيمية مرنة وقابلة للتكيّف مع التغيرات المستمرة</a:t>
            </a:r>
            <a:endParaRPr lang="en-US" dirty="0"/>
          </a:p>
        </p:txBody>
      </p:sp>
      <p:pic>
        <p:nvPicPr>
          <p:cNvPr id="11" name="Picture 10">
            <a:extLst>
              <a:ext uri="{FF2B5EF4-FFF2-40B4-BE49-F238E27FC236}">
                <a16:creationId xmlns="" xmlns:a16="http://schemas.microsoft.com/office/drawing/2014/main" id="{FE630AD4-9A64-BC18-4C0E-847B600337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331" y="1519699"/>
            <a:ext cx="4762500" cy="4762500"/>
          </a:xfrm>
          <a:prstGeom prst="rect">
            <a:avLst/>
          </a:prstGeom>
        </p:spPr>
      </p:pic>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5091858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EE9C3BAC-AE23-1F7F-BF3E-C8D3D9947D05}"/>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0EBCC287-23FD-8CA1-3146-637A5E3E4E8A}"/>
              </a:ext>
            </a:extLst>
          </p:cNvPr>
          <p:cNvSpPr txBox="1"/>
          <p:nvPr/>
        </p:nvSpPr>
        <p:spPr>
          <a:xfrm>
            <a:off x="2779494" y="-137089"/>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 لماذا تحتاج المؤسسات إلى ثقافة مرنة ومستعدة للتغيير؟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B5E57FA8-BE7F-0838-5734-FBFDA14D3C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 xmlns:a16="http://schemas.microsoft.com/office/drawing/2014/main" id="{666C18A4-4C2A-4D7A-862C-EBA42B405B50}"/>
              </a:ext>
            </a:extLst>
          </p:cNvPr>
          <p:cNvGrpSpPr/>
          <p:nvPr/>
        </p:nvGrpSpPr>
        <p:grpSpPr>
          <a:xfrm>
            <a:off x="923565" y="2182762"/>
            <a:ext cx="2394762" cy="3583266"/>
            <a:chOff x="115234" y="0"/>
            <a:chExt cx="1226377" cy="1835315"/>
          </a:xfrm>
        </p:grpSpPr>
        <p:sp>
          <p:nvSpPr>
            <p:cNvPr id="21" name="Freeform: Shape 20">
              <a:extLst>
                <a:ext uri="{FF2B5EF4-FFF2-40B4-BE49-F238E27FC236}">
                  <a16:creationId xmlns="" xmlns:a16="http://schemas.microsoft.com/office/drawing/2014/main" id="{3B9909B8-7BA1-4B73-BEAC-46896A01BE32}"/>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TextBox 6">
              <a:extLst>
                <a:ext uri="{FF2B5EF4-FFF2-40B4-BE49-F238E27FC236}">
                  <a16:creationId xmlns="" xmlns:a16="http://schemas.microsoft.com/office/drawing/2014/main" id="{CCCE13C4-DB58-4BA9-BC86-BE90F8640302}"/>
                </a:ext>
              </a:extLst>
            </p:cNvPr>
            <p:cNvSpPr txBox="1"/>
            <p:nvPr/>
          </p:nvSpPr>
          <p:spPr>
            <a:xfrm>
              <a:off x="498569" y="0"/>
              <a:ext cx="454128" cy="505763"/>
            </a:xfrm>
            <a:prstGeom prst="rect">
              <a:avLst/>
            </a:prstGeom>
            <a:noFill/>
          </p:spPr>
          <p:txBody>
            <a:bodyPr wrap="none" rtlCol="0">
              <a:spAutoFit/>
            </a:bodyPr>
            <a:lstStyle/>
            <a:p>
              <a:pPr algn="ctr" rtl="1">
                <a:lnSpc>
                  <a:spcPct val="115000"/>
                </a:lnSpc>
              </a:pPr>
              <a:r>
                <a:rPr lang="en-US" sz="5400" b="1" kern="1200" dirty="0">
                  <a:solidFill>
                    <a:srgbClr val="A0C9CA"/>
                  </a:solidFill>
                  <a:effectLst/>
                  <a:latin typeface="Calibri" panose="020F0502020204030204" pitchFamily="34" charset="0"/>
                  <a:ea typeface="Calibri" panose="020F0502020204030204" pitchFamily="34" charset="0"/>
                  <a:cs typeface="Activist Light"/>
                </a:rPr>
                <a:t>04</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18">
              <a:extLst>
                <a:ext uri="{FF2B5EF4-FFF2-40B4-BE49-F238E27FC236}">
                  <a16:creationId xmlns="" xmlns:a16="http://schemas.microsoft.com/office/drawing/2014/main" id="{C2BEBFDA-675E-40E9-B66E-E48C72559D9A}"/>
                </a:ext>
              </a:extLst>
            </p:cNvPr>
            <p:cNvSpPr txBox="1"/>
            <p:nvPr/>
          </p:nvSpPr>
          <p:spPr>
            <a:xfrm>
              <a:off x="115234" y="1187380"/>
              <a:ext cx="1126795" cy="647935"/>
            </a:xfrm>
            <a:prstGeom prst="rect">
              <a:avLst/>
            </a:prstGeom>
            <a:noFill/>
          </p:spPr>
          <p:txBody>
            <a:bodyPr wrap="square" rtlCol="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الاستجابة لاحتياجات العملاء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 xmlns:a16="http://schemas.microsoft.com/office/drawing/2014/main" id="{48E543D6-8ED0-4952-9A5C-0AB57D8D77B7}"/>
              </a:ext>
            </a:extLst>
          </p:cNvPr>
          <p:cNvGrpSpPr/>
          <p:nvPr/>
        </p:nvGrpSpPr>
        <p:grpSpPr>
          <a:xfrm>
            <a:off x="9056981" y="2144975"/>
            <a:ext cx="2650433" cy="3583858"/>
            <a:chOff x="4286131" y="0"/>
            <a:chExt cx="1357308" cy="1835618"/>
          </a:xfrm>
        </p:grpSpPr>
        <p:sp>
          <p:nvSpPr>
            <p:cNvPr id="18" name="Freeform: Shape 17">
              <a:extLst>
                <a:ext uri="{FF2B5EF4-FFF2-40B4-BE49-F238E27FC236}">
                  <a16:creationId xmlns="" xmlns:a16="http://schemas.microsoft.com/office/drawing/2014/main" id="{77CFB074-C01E-4532-8095-E9C4096FAF20}"/>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9" name="TextBox 6">
              <a:extLst>
                <a:ext uri="{FF2B5EF4-FFF2-40B4-BE49-F238E27FC236}">
                  <a16:creationId xmlns="" xmlns:a16="http://schemas.microsoft.com/office/drawing/2014/main" id="{52A88352-99F5-49E5-AF4C-99FE5017DA5B}"/>
                </a:ext>
              </a:extLst>
            </p:cNvPr>
            <p:cNvSpPr txBox="1"/>
            <p:nvPr/>
          </p:nvSpPr>
          <p:spPr>
            <a:xfrm>
              <a:off x="4688402" y="0"/>
              <a:ext cx="785495" cy="505763"/>
            </a:xfrm>
            <a:prstGeom prst="rect">
              <a:avLst/>
            </a:prstGeom>
            <a:noFill/>
          </p:spPr>
          <p:txBody>
            <a:bodyPr wrap="square" rtlCol="0">
              <a:spAutoFit/>
            </a:bodyPr>
            <a:lstStyle/>
            <a:p>
              <a:pPr algn="ctr" rtl="0">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01</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مربع نص 18">
              <a:extLst>
                <a:ext uri="{FF2B5EF4-FFF2-40B4-BE49-F238E27FC236}">
                  <a16:creationId xmlns="" xmlns:a16="http://schemas.microsoft.com/office/drawing/2014/main" id="{719B2887-9177-47D6-BA33-EFFBC20425F3}"/>
                </a:ext>
              </a:extLst>
            </p:cNvPr>
            <p:cNvSpPr txBox="1"/>
            <p:nvPr/>
          </p:nvSpPr>
          <p:spPr>
            <a:xfrm>
              <a:off x="4286131" y="1187683"/>
              <a:ext cx="1357308" cy="647935"/>
            </a:xfrm>
            <a:prstGeom prst="rect">
              <a:avLst/>
            </a:prstGeom>
            <a:noFill/>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التكيف مع التحولات السريعة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 xmlns:a16="http://schemas.microsoft.com/office/drawing/2014/main" id="{9F644FAB-BF6A-40FB-8CC4-2B64C1F0D985}"/>
              </a:ext>
            </a:extLst>
          </p:cNvPr>
          <p:cNvGrpSpPr/>
          <p:nvPr/>
        </p:nvGrpSpPr>
        <p:grpSpPr>
          <a:xfrm>
            <a:off x="6095028" y="2182762"/>
            <a:ext cx="2972576" cy="3582942"/>
            <a:chOff x="2763582" y="0"/>
            <a:chExt cx="1522280" cy="1835149"/>
          </a:xfrm>
        </p:grpSpPr>
        <p:sp>
          <p:nvSpPr>
            <p:cNvPr id="15" name="Freeform: Shape 14">
              <a:extLst>
                <a:ext uri="{FF2B5EF4-FFF2-40B4-BE49-F238E27FC236}">
                  <a16:creationId xmlns="" xmlns:a16="http://schemas.microsoft.com/office/drawing/2014/main" id="{408F8021-8F9A-4C55-B046-48C66133D7CA}"/>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6" name="TextBox 6">
              <a:extLst>
                <a:ext uri="{FF2B5EF4-FFF2-40B4-BE49-F238E27FC236}">
                  <a16:creationId xmlns="" xmlns:a16="http://schemas.microsoft.com/office/drawing/2014/main" id="{F318D904-6B62-4847-8D8E-3DFE984EBE71}"/>
                </a:ext>
              </a:extLst>
            </p:cNvPr>
            <p:cNvSpPr txBox="1"/>
            <p:nvPr/>
          </p:nvSpPr>
          <p:spPr>
            <a:xfrm>
              <a:off x="3344812" y="0"/>
              <a:ext cx="454128" cy="505763"/>
            </a:xfrm>
            <a:prstGeom prst="rect">
              <a:avLst/>
            </a:prstGeom>
            <a:noFill/>
          </p:spPr>
          <p:txBody>
            <a:bodyPr wrap="none" rtlCol="0">
              <a:spAutoFit/>
            </a:bodyPr>
            <a:lstStyle/>
            <a:p>
              <a:pPr algn="ctr" rtl="1">
                <a:lnSpc>
                  <a:spcPct val="115000"/>
                </a:lnSpc>
              </a:pPr>
              <a:r>
                <a:rPr lang="en-GB" sz="5400" b="1" kern="1200">
                  <a:solidFill>
                    <a:srgbClr val="BFBFBF"/>
                  </a:solidFill>
                  <a:effectLst/>
                  <a:latin typeface="Calibri" panose="020F0502020204030204" pitchFamily="34" charset="0"/>
                  <a:ea typeface="Calibri" panose="020F0502020204030204" pitchFamily="34" charset="0"/>
                  <a:cs typeface="Activist Light"/>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مربع نص 18">
              <a:extLst>
                <a:ext uri="{FF2B5EF4-FFF2-40B4-BE49-F238E27FC236}">
                  <a16:creationId xmlns="" xmlns:a16="http://schemas.microsoft.com/office/drawing/2014/main" id="{57625EC5-AFA4-4FE5-88BF-C41EE041B555}"/>
                </a:ext>
              </a:extLst>
            </p:cNvPr>
            <p:cNvSpPr txBox="1"/>
            <p:nvPr/>
          </p:nvSpPr>
          <p:spPr>
            <a:xfrm>
              <a:off x="2763582" y="1294410"/>
              <a:ext cx="1522280" cy="540739"/>
            </a:xfrm>
            <a:prstGeom prst="rect">
              <a:avLst/>
            </a:prstGeom>
            <a:noFill/>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 name="Group 7">
            <a:extLst>
              <a:ext uri="{FF2B5EF4-FFF2-40B4-BE49-F238E27FC236}">
                <a16:creationId xmlns="" xmlns:a16="http://schemas.microsoft.com/office/drawing/2014/main" id="{0FA59178-6AC4-4427-AC14-18757A1D6EF0}"/>
              </a:ext>
            </a:extLst>
          </p:cNvPr>
          <p:cNvGrpSpPr/>
          <p:nvPr/>
        </p:nvGrpSpPr>
        <p:grpSpPr>
          <a:xfrm>
            <a:off x="3455218" y="2182762"/>
            <a:ext cx="2650433" cy="3582942"/>
            <a:chOff x="1411714" y="0"/>
            <a:chExt cx="1357308" cy="1835149"/>
          </a:xfrm>
        </p:grpSpPr>
        <p:sp>
          <p:nvSpPr>
            <p:cNvPr id="12" name="Freeform: Shape 11">
              <a:extLst>
                <a:ext uri="{FF2B5EF4-FFF2-40B4-BE49-F238E27FC236}">
                  <a16:creationId xmlns="" xmlns:a16="http://schemas.microsoft.com/office/drawing/2014/main" id="{A10C55A6-C24F-4181-83C6-665A59AD7F52}"/>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3" name="TextBox 6">
              <a:extLst>
                <a:ext uri="{FF2B5EF4-FFF2-40B4-BE49-F238E27FC236}">
                  <a16:creationId xmlns="" xmlns:a16="http://schemas.microsoft.com/office/drawing/2014/main" id="{7B89E410-3FBB-4419-A616-13CB510C3AF1}"/>
                </a:ext>
              </a:extLst>
            </p:cNvPr>
            <p:cNvSpPr txBox="1"/>
            <p:nvPr/>
          </p:nvSpPr>
          <p:spPr>
            <a:xfrm>
              <a:off x="1910382" y="0"/>
              <a:ext cx="454128" cy="505763"/>
            </a:xfrm>
            <a:prstGeom prst="rect">
              <a:avLst/>
            </a:prstGeom>
            <a:noFill/>
          </p:spPr>
          <p:txBody>
            <a:bodyPr wrap="none" rtlCol="0">
              <a:spAutoFit/>
            </a:bodyPr>
            <a:lstStyle/>
            <a:p>
              <a:pPr algn="ctr" rtl="1">
                <a:lnSpc>
                  <a:spcPct val="115000"/>
                </a:lnSpc>
              </a:pPr>
              <a:r>
                <a:rPr lang="en-GB" sz="5400" b="1" kern="1200">
                  <a:solidFill>
                    <a:srgbClr val="FFD366"/>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مربع نص 18">
              <a:extLst>
                <a:ext uri="{FF2B5EF4-FFF2-40B4-BE49-F238E27FC236}">
                  <a16:creationId xmlns="" xmlns:a16="http://schemas.microsoft.com/office/drawing/2014/main" id="{B5592092-A441-4A8E-A1A6-A9EF05D4753F}"/>
                </a:ext>
              </a:extLst>
            </p:cNvPr>
            <p:cNvSpPr txBox="1"/>
            <p:nvPr/>
          </p:nvSpPr>
          <p:spPr>
            <a:xfrm>
              <a:off x="1411714" y="1294410"/>
              <a:ext cx="1357308" cy="540739"/>
            </a:xfrm>
            <a:prstGeom prst="rect">
              <a:avLst/>
            </a:prstGeom>
            <a:noFill/>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4" name="TextBox 23"/>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5618349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E8C639A9-51BF-1CA0-B446-A0D09A7D2F28}"/>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C297913A-6274-1B5B-19BA-37ACDAE3022E}"/>
              </a:ext>
            </a:extLst>
          </p:cNvPr>
          <p:cNvSpPr txBox="1"/>
          <p:nvPr/>
        </p:nvSpPr>
        <p:spPr>
          <a:xfrm>
            <a:off x="1956619" y="-137089"/>
            <a:ext cx="827876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خطوات تحويل الثقافة التنظيمية لتكون مرنة ومستعدة للتغيير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E6C1696C-B5C5-A220-0AD4-DFFF4DA1B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4" name="Group 73">
            <a:extLst>
              <a:ext uri="{FF2B5EF4-FFF2-40B4-BE49-F238E27FC236}">
                <a16:creationId xmlns="" xmlns:a16="http://schemas.microsoft.com/office/drawing/2014/main" id="{0A8D7C5F-71AA-F0AF-C84D-0E99C21449E9}"/>
              </a:ext>
            </a:extLst>
          </p:cNvPr>
          <p:cNvGrpSpPr/>
          <p:nvPr/>
        </p:nvGrpSpPr>
        <p:grpSpPr>
          <a:xfrm>
            <a:off x="6096000" y="4620073"/>
            <a:ext cx="5730937" cy="1485760"/>
            <a:chOff x="6096000" y="4620073"/>
            <a:chExt cx="5730937" cy="1485760"/>
          </a:xfrm>
        </p:grpSpPr>
        <p:grpSp>
          <p:nvGrpSpPr>
            <p:cNvPr id="66" name="Group 65">
              <a:extLst>
                <a:ext uri="{FF2B5EF4-FFF2-40B4-BE49-F238E27FC236}">
                  <a16:creationId xmlns="" xmlns:a16="http://schemas.microsoft.com/office/drawing/2014/main" id="{7D7D834C-3009-E763-4531-FAA278163878}"/>
                </a:ext>
              </a:extLst>
            </p:cNvPr>
            <p:cNvGrpSpPr/>
            <p:nvPr/>
          </p:nvGrpSpPr>
          <p:grpSpPr>
            <a:xfrm>
              <a:off x="6096000" y="4693526"/>
              <a:ext cx="4890501" cy="1335483"/>
              <a:chOff x="3021605" y="1597777"/>
              <a:chExt cx="2578490" cy="704145"/>
            </a:xfrm>
          </p:grpSpPr>
          <p:sp>
            <p:nvSpPr>
              <p:cNvPr id="70" name="Freeform: Shape 69">
                <a:extLst>
                  <a:ext uri="{FF2B5EF4-FFF2-40B4-BE49-F238E27FC236}">
                    <a16:creationId xmlns="" xmlns:a16="http://schemas.microsoft.com/office/drawing/2014/main" id="{DD8C4864-DC1A-1DDA-5120-921BD027426D}"/>
                  </a:ext>
                </a:extLst>
              </p:cNvPr>
              <p:cNvSpPr/>
              <p:nvPr/>
            </p:nvSpPr>
            <p:spPr>
              <a:xfrm rot="5400000">
                <a:off x="392692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1" name="Freeform: Shape 70">
                <a:extLst>
                  <a:ext uri="{FF2B5EF4-FFF2-40B4-BE49-F238E27FC236}">
                    <a16:creationId xmlns="" xmlns:a16="http://schemas.microsoft.com/office/drawing/2014/main" id="{20375213-BCA3-FE55-1DFA-E0A18345D1D9}"/>
                  </a:ext>
                </a:extLst>
              </p:cNvPr>
              <p:cNvSpPr/>
              <p:nvPr/>
            </p:nvSpPr>
            <p:spPr>
              <a:xfrm rot="5400000">
                <a:off x="399063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7" name="Oval 66">
              <a:extLst>
                <a:ext uri="{FF2B5EF4-FFF2-40B4-BE49-F238E27FC236}">
                  <a16:creationId xmlns="" xmlns:a16="http://schemas.microsoft.com/office/drawing/2014/main" id="{EA261A6C-C071-CA11-A600-AF7BB3CD162B}"/>
                </a:ext>
              </a:extLst>
            </p:cNvPr>
            <p:cNvSpPr/>
            <p:nvPr/>
          </p:nvSpPr>
          <p:spPr>
            <a:xfrm>
              <a:off x="10341137" y="4620073"/>
              <a:ext cx="1485800" cy="148576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8" name="Oval 67">
              <a:extLst>
                <a:ext uri="{FF2B5EF4-FFF2-40B4-BE49-F238E27FC236}">
                  <a16:creationId xmlns="" xmlns:a16="http://schemas.microsoft.com/office/drawing/2014/main" id="{61900624-E342-AE23-94C8-78EAA4DB321C}"/>
                </a:ext>
              </a:extLst>
            </p:cNvPr>
            <p:cNvSpPr/>
            <p:nvPr/>
          </p:nvSpPr>
          <p:spPr>
            <a:xfrm>
              <a:off x="10418791" y="4696897"/>
              <a:ext cx="1332149" cy="133211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9" name="TextBox 166">
              <a:extLst>
                <a:ext uri="{FF2B5EF4-FFF2-40B4-BE49-F238E27FC236}">
                  <a16:creationId xmlns="" xmlns:a16="http://schemas.microsoft.com/office/drawing/2014/main" id="{07212AEC-84DF-612D-EAAD-0CC60A47F063}"/>
                </a:ext>
              </a:extLst>
            </p:cNvPr>
            <p:cNvSpPr txBox="1"/>
            <p:nvPr/>
          </p:nvSpPr>
          <p:spPr>
            <a:xfrm>
              <a:off x="6861493" y="4733014"/>
              <a:ext cx="3414786" cy="1206483"/>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بيئة مفتوحة للتواصل والشفافية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6">
              <a:extLst>
                <a:ext uri="{FF2B5EF4-FFF2-40B4-BE49-F238E27FC236}">
                  <a16:creationId xmlns="" xmlns:a16="http://schemas.microsoft.com/office/drawing/2014/main" id="{F1F9A067-2432-BB31-3ECD-B5F7C5F74844}"/>
                </a:ext>
              </a:extLst>
            </p:cNvPr>
            <p:cNvSpPr txBox="1"/>
            <p:nvPr/>
          </p:nvSpPr>
          <p:spPr>
            <a:xfrm>
              <a:off x="10595188" y="4740830"/>
              <a:ext cx="963725" cy="1086963"/>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05</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2" name="Group 71">
            <a:extLst>
              <a:ext uri="{FF2B5EF4-FFF2-40B4-BE49-F238E27FC236}">
                <a16:creationId xmlns="" xmlns:a16="http://schemas.microsoft.com/office/drawing/2014/main" id="{645C8624-3A02-887B-BE23-BC31786FF791}"/>
              </a:ext>
            </a:extLst>
          </p:cNvPr>
          <p:cNvGrpSpPr/>
          <p:nvPr/>
        </p:nvGrpSpPr>
        <p:grpSpPr>
          <a:xfrm>
            <a:off x="6096000" y="1578079"/>
            <a:ext cx="5730937" cy="1485760"/>
            <a:chOff x="6096000" y="1578079"/>
            <a:chExt cx="5730937" cy="1485760"/>
          </a:xfrm>
        </p:grpSpPr>
        <p:grpSp>
          <p:nvGrpSpPr>
            <p:cNvPr id="44" name="Group 43">
              <a:extLst>
                <a:ext uri="{FF2B5EF4-FFF2-40B4-BE49-F238E27FC236}">
                  <a16:creationId xmlns="" xmlns:a16="http://schemas.microsoft.com/office/drawing/2014/main" id="{66AABA26-C609-51B8-CE3B-C43FAADCB046}"/>
                </a:ext>
              </a:extLst>
            </p:cNvPr>
            <p:cNvGrpSpPr/>
            <p:nvPr/>
          </p:nvGrpSpPr>
          <p:grpSpPr>
            <a:xfrm>
              <a:off x="6096000" y="1578079"/>
              <a:ext cx="5730937" cy="1485760"/>
              <a:chOff x="3021605" y="0"/>
              <a:chExt cx="3021605" cy="783380"/>
            </a:xfrm>
          </p:grpSpPr>
          <p:grpSp>
            <p:nvGrpSpPr>
              <p:cNvPr id="52" name="Group 51">
                <a:extLst>
                  <a:ext uri="{FF2B5EF4-FFF2-40B4-BE49-F238E27FC236}">
                    <a16:creationId xmlns="" xmlns:a16="http://schemas.microsoft.com/office/drawing/2014/main" id="{BE0F7E6B-FA17-CBB9-913C-4E9BC19F9988}"/>
                  </a:ext>
                </a:extLst>
              </p:cNvPr>
              <p:cNvGrpSpPr/>
              <p:nvPr/>
            </p:nvGrpSpPr>
            <p:grpSpPr>
              <a:xfrm>
                <a:off x="3021605" y="38729"/>
                <a:ext cx="2578490" cy="704145"/>
                <a:chOff x="3021605" y="38729"/>
                <a:chExt cx="2578490" cy="704145"/>
              </a:xfrm>
            </p:grpSpPr>
            <p:sp>
              <p:nvSpPr>
                <p:cNvPr id="56" name="Freeform: Shape 55">
                  <a:extLst>
                    <a:ext uri="{FF2B5EF4-FFF2-40B4-BE49-F238E27FC236}">
                      <a16:creationId xmlns="" xmlns:a16="http://schemas.microsoft.com/office/drawing/2014/main" id="{C3FC003C-C15A-464E-F9BC-6E0C642D483C}"/>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7" name="Freeform: Shape 56">
                  <a:extLst>
                    <a:ext uri="{FF2B5EF4-FFF2-40B4-BE49-F238E27FC236}">
                      <a16:creationId xmlns="" xmlns:a16="http://schemas.microsoft.com/office/drawing/2014/main" id="{B31035FC-54C0-91A8-2070-38F1E0AEC934}"/>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3" name="Oval 52">
                <a:extLst>
                  <a:ext uri="{FF2B5EF4-FFF2-40B4-BE49-F238E27FC236}">
                    <a16:creationId xmlns="" xmlns:a16="http://schemas.microsoft.com/office/drawing/2014/main" id="{FC6D0649-52C0-0871-972E-60892D2EE533}"/>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Oval 53">
                <a:extLst>
                  <a:ext uri="{FF2B5EF4-FFF2-40B4-BE49-F238E27FC236}">
                    <a16:creationId xmlns="" xmlns:a16="http://schemas.microsoft.com/office/drawing/2014/main" id="{0D822F3F-BD4F-3A87-ABCA-B589B51F66E5}"/>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TextBox 143">
                <a:extLst>
                  <a:ext uri="{FF2B5EF4-FFF2-40B4-BE49-F238E27FC236}">
                    <a16:creationId xmlns="" xmlns:a16="http://schemas.microsoft.com/office/drawing/2014/main" id="{FBAEAA79-73E7-84BA-29F8-360886BEBF7D}"/>
                  </a:ext>
                </a:extLst>
              </p:cNvPr>
              <p:cNvSpPr txBox="1"/>
              <p:nvPr/>
            </p:nvSpPr>
            <p:spPr>
              <a:xfrm>
                <a:off x="3339172" y="169794"/>
                <a:ext cx="1971585" cy="337538"/>
              </a:xfrm>
              <a:prstGeom prst="rect">
                <a:avLst/>
              </a:prstGeom>
              <a:noFill/>
            </p:spPr>
            <p:txBody>
              <a:bodyPr wrap="square" rtlCol="0">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a:t>
                </a: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a:t>
                </a: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الرؤية والقيم المشتركة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8" name="TextBox 6">
              <a:extLst>
                <a:ext uri="{FF2B5EF4-FFF2-40B4-BE49-F238E27FC236}">
                  <a16:creationId xmlns="" xmlns:a16="http://schemas.microsoft.com/office/drawing/2014/main" id="{5496A2A5-CAB2-F135-51E3-1C2E625FC061}"/>
                </a:ext>
              </a:extLst>
            </p:cNvPr>
            <p:cNvSpPr txBox="1"/>
            <p:nvPr/>
          </p:nvSpPr>
          <p:spPr>
            <a:xfrm>
              <a:off x="10595188" y="1742681"/>
              <a:ext cx="963726" cy="1086963"/>
            </a:xfrm>
            <a:prstGeom prst="rect">
              <a:avLst/>
            </a:prstGeom>
            <a:noFill/>
          </p:spPr>
          <p:txBody>
            <a:bodyPr wrap="none" rtlCol="0">
              <a:spAutoFit/>
            </a:bodyPr>
            <a:lstStyle/>
            <a:p>
              <a:pPr algn="just" rtl="1">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01</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3" name="Group 72">
            <a:extLst>
              <a:ext uri="{FF2B5EF4-FFF2-40B4-BE49-F238E27FC236}">
                <a16:creationId xmlns="" xmlns:a16="http://schemas.microsoft.com/office/drawing/2014/main" id="{C21D2EBB-6115-7FFE-0339-CD7B6967596A}"/>
              </a:ext>
            </a:extLst>
          </p:cNvPr>
          <p:cNvGrpSpPr/>
          <p:nvPr/>
        </p:nvGrpSpPr>
        <p:grpSpPr>
          <a:xfrm>
            <a:off x="6096000" y="3097683"/>
            <a:ext cx="5730937" cy="1485760"/>
            <a:chOff x="6096000" y="3097683"/>
            <a:chExt cx="5730937" cy="1485760"/>
          </a:xfrm>
        </p:grpSpPr>
        <p:grpSp>
          <p:nvGrpSpPr>
            <p:cNvPr id="38" name="Group 37">
              <a:extLst>
                <a:ext uri="{FF2B5EF4-FFF2-40B4-BE49-F238E27FC236}">
                  <a16:creationId xmlns="" xmlns:a16="http://schemas.microsoft.com/office/drawing/2014/main" id="{AF687BD3-81B0-AC47-5282-DE803CBFE2A0}"/>
                </a:ext>
              </a:extLst>
            </p:cNvPr>
            <p:cNvGrpSpPr/>
            <p:nvPr/>
          </p:nvGrpSpPr>
          <p:grpSpPr>
            <a:xfrm>
              <a:off x="6096000" y="3171136"/>
              <a:ext cx="4890501" cy="1335483"/>
              <a:chOff x="3021605" y="839954"/>
              <a:chExt cx="2578490" cy="704145"/>
            </a:xfrm>
          </p:grpSpPr>
          <p:sp>
            <p:nvSpPr>
              <p:cNvPr id="42" name="Freeform: Shape 41">
                <a:extLst>
                  <a:ext uri="{FF2B5EF4-FFF2-40B4-BE49-F238E27FC236}">
                    <a16:creationId xmlns="" xmlns:a16="http://schemas.microsoft.com/office/drawing/2014/main" id="{6691839C-14F7-3124-AE57-6C1107CBD124}"/>
                  </a:ext>
                </a:extLst>
              </p:cNvPr>
              <p:cNvSpPr/>
              <p:nvPr/>
            </p:nvSpPr>
            <p:spPr>
              <a:xfrm rot="5400000">
                <a:off x="392692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3" name="Freeform: Shape 42">
                <a:extLst>
                  <a:ext uri="{FF2B5EF4-FFF2-40B4-BE49-F238E27FC236}">
                    <a16:creationId xmlns="" xmlns:a16="http://schemas.microsoft.com/office/drawing/2014/main" id="{B2525234-EE3A-14A3-85EE-BE7B8D324476}"/>
                  </a:ext>
                </a:extLst>
              </p:cNvPr>
              <p:cNvSpPr/>
              <p:nvPr/>
            </p:nvSpPr>
            <p:spPr>
              <a:xfrm rot="5400000">
                <a:off x="399063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9" name="Oval 38">
              <a:extLst>
                <a:ext uri="{FF2B5EF4-FFF2-40B4-BE49-F238E27FC236}">
                  <a16:creationId xmlns="" xmlns:a16="http://schemas.microsoft.com/office/drawing/2014/main" id="{7ACA3898-FA4D-D0AE-A9CB-21465975F8CB}"/>
                </a:ext>
              </a:extLst>
            </p:cNvPr>
            <p:cNvSpPr/>
            <p:nvPr/>
          </p:nvSpPr>
          <p:spPr>
            <a:xfrm>
              <a:off x="10341137" y="3097683"/>
              <a:ext cx="1485800" cy="148576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 xmlns:a16="http://schemas.microsoft.com/office/drawing/2014/main" id="{92D7B10C-116A-D823-8D35-339BFA548DAE}"/>
                </a:ext>
              </a:extLst>
            </p:cNvPr>
            <p:cNvSpPr/>
            <p:nvPr/>
          </p:nvSpPr>
          <p:spPr>
            <a:xfrm>
              <a:off x="10418791" y="3174507"/>
              <a:ext cx="1332149" cy="133211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104">
              <a:extLst>
                <a:ext uri="{FF2B5EF4-FFF2-40B4-BE49-F238E27FC236}">
                  <a16:creationId xmlns="" xmlns:a16="http://schemas.microsoft.com/office/drawing/2014/main" id="{AC77F32C-844B-7B04-2FD4-BE0767775290}"/>
                </a:ext>
              </a:extLst>
            </p:cNvPr>
            <p:cNvSpPr txBox="1"/>
            <p:nvPr/>
          </p:nvSpPr>
          <p:spPr>
            <a:xfrm>
              <a:off x="6550237" y="3458905"/>
              <a:ext cx="3682417" cy="640175"/>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الموظفين في عملية التغيير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6">
              <a:extLst>
                <a:ext uri="{FF2B5EF4-FFF2-40B4-BE49-F238E27FC236}">
                  <a16:creationId xmlns="" xmlns:a16="http://schemas.microsoft.com/office/drawing/2014/main" id="{E4632112-7730-D236-2F99-5395DCC38EEE}"/>
                </a:ext>
              </a:extLst>
            </p:cNvPr>
            <p:cNvSpPr txBox="1"/>
            <p:nvPr/>
          </p:nvSpPr>
          <p:spPr>
            <a:xfrm>
              <a:off x="10595190" y="3241751"/>
              <a:ext cx="963726" cy="1086963"/>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7" name="Group 76">
            <a:extLst>
              <a:ext uri="{FF2B5EF4-FFF2-40B4-BE49-F238E27FC236}">
                <a16:creationId xmlns="" xmlns:a16="http://schemas.microsoft.com/office/drawing/2014/main" id="{56AF04CD-FB64-EAF6-D033-6E825021498B}"/>
              </a:ext>
            </a:extLst>
          </p:cNvPr>
          <p:cNvGrpSpPr/>
          <p:nvPr/>
        </p:nvGrpSpPr>
        <p:grpSpPr>
          <a:xfrm>
            <a:off x="365063" y="1578079"/>
            <a:ext cx="5730937" cy="1485760"/>
            <a:chOff x="365063" y="1578079"/>
            <a:chExt cx="5730937" cy="1485760"/>
          </a:xfrm>
        </p:grpSpPr>
        <p:grpSp>
          <p:nvGrpSpPr>
            <p:cNvPr id="45" name="Group 44">
              <a:extLst>
                <a:ext uri="{FF2B5EF4-FFF2-40B4-BE49-F238E27FC236}">
                  <a16:creationId xmlns="" xmlns:a16="http://schemas.microsoft.com/office/drawing/2014/main" id="{DA238C24-D320-D31C-87ED-0D2376CD0B15}"/>
                </a:ext>
              </a:extLst>
            </p:cNvPr>
            <p:cNvGrpSpPr/>
            <p:nvPr/>
          </p:nvGrpSpPr>
          <p:grpSpPr>
            <a:xfrm flipH="1">
              <a:off x="365063" y="1578079"/>
              <a:ext cx="5730937" cy="1485760"/>
              <a:chOff x="0" y="0"/>
              <a:chExt cx="3021605" cy="783380"/>
            </a:xfrm>
          </p:grpSpPr>
          <p:grpSp>
            <p:nvGrpSpPr>
              <p:cNvPr id="46" name="Group 45">
                <a:extLst>
                  <a:ext uri="{FF2B5EF4-FFF2-40B4-BE49-F238E27FC236}">
                    <a16:creationId xmlns="" xmlns:a16="http://schemas.microsoft.com/office/drawing/2014/main" id="{E8E8066B-AB92-DED4-8D31-6D77C108F181}"/>
                  </a:ext>
                </a:extLst>
              </p:cNvPr>
              <p:cNvGrpSpPr/>
              <p:nvPr/>
            </p:nvGrpSpPr>
            <p:grpSpPr>
              <a:xfrm>
                <a:off x="0" y="38729"/>
                <a:ext cx="2578490" cy="704145"/>
                <a:chOff x="0" y="38729"/>
                <a:chExt cx="2578490" cy="704145"/>
              </a:xfrm>
            </p:grpSpPr>
            <p:sp>
              <p:nvSpPr>
                <p:cNvPr id="50" name="Freeform: Shape 49">
                  <a:extLst>
                    <a:ext uri="{FF2B5EF4-FFF2-40B4-BE49-F238E27FC236}">
                      <a16:creationId xmlns="" xmlns:a16="http://schemas.microsoft.com/office/drawing/2014/main" id="{93412D4A-4C2B-D6D7-3F29-80E6E1B3FCA9}"/>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1" name="Freeform: Shape 50">
                  <a:extLst>
                    <a:ext uri="{FF2B5EF4-FFF2-40B4-BE49-F238E27FC236}">
                      <a16:creationId xmlns="" xmlns:a16="http://schemas.microsoft.com/office/drawing/2014/main" id="{53F2DA8E-7AAC-B677-2795-5C8A1B616F21}"/>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7" name="Oval 46">
                <a:extLst>
                  <a:ext uri="{FF2B5EF4-FFF2-40B4-BE49-F238E27FC236}">
                    <a16:creationId xmlns="" xmlns:a16="http://schemas.microsoft.com/office/drawing/2014/main" id="{FF438F84-D01C-1ECB-81FC-BB23928A8553}"/>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 xmlns:a16="http://schemas.microsoft.com/office/drawing/2014/main" id="{52AB331E-8535-240E-F72B-EC04565B098C}"/>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TextBox 124">
                <a:extLst>
                  <a:ext uri="{FF2B5EF4-FFF2-40B4-BE49-F238E27FC236}">
                    <a16:creationId xmlns="" xmlns:a16="http://schemas.microsoft.com/office/drawing/2014/main" id="{70C16ECA-6E34-0AE8-AB43-F2258552B186}"/>
                  </a:ext>
                </a:extLst>
              </p:cNvPr>
              <p:cNvSpPr txBox="1"/>
              <p:nvPr/>
            </p:nvSpPr>
            <p:spPr>
              <a:xfrm>
                <a:off x="191697" y="180213"/>
                <a:ext cx="2080029" cy="337538"/>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القيادة الداعمة للتغيير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0" name="TextBox 6">
              <a:extLst>
                <a:ext uri="{FF2B5EF4-FFF2-40B4-BE49-F238E27FC236}">
                  <a16:creationId xmlns="" xmlns:a16="http://schemas.microsoft.com/office/drawing/2014/main" id="{E9642DC1-12A2-3E88-5985-6B58DFB54D62}"/>
                </a:ext>
              </a:extLst>
            </p:cNvPr>
            <p:cNvSpPr txBox="1"/>
            <p:nvPr/>
          </p:nvSpPr>
          <p:spPr>
            <a:xfrm>
              <a:off x="606571" y="1742681"/>
              <a:ext cx="963726" cy="1086963"/>
            </a:xfrm>
            <a:prstGeom prst="rect">
              <a:avLst/>
            </a:prstGeom>
            <a:noFill/>
          </p:spPr>
          <p:txBody>
            <a:bodyPr wrap="none" rtlCol="0">
              <a:spAutoFit/>
            </a:bodyPr>
            <a:lstStyle/>
            <a:p>
              <a:pPr algn="just" rtl="1">
                <a:lnSpc>
                  <a:spcPct val="115000"/>
                </a:lnSpc>
              </a:pPr>
              <a:r>
                <a:rPr lang="en-US" sz="60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6" name="Group 75">
            <a:extLst>
              <a:ext uri="{FF2B5EF4-FFF2-40B4-BE49-F238E27FC236}">
                <a16:creationId xmlns="" xmlns:a16="http://schemas.microsoft.com/office/drawing/2014/main" id="{EB6693C6-B78A-A267-A1D4-5174B446164A}"/>
              </a:ext>
            </a:extLst>
          </p:cNvPr>
          <p:cNvGrpSpPr/>
          <p:nvPr/>
        </p:nvGrpSpPr>
        <p:grpSpPr>
          <a:xfrm>
            <a:off x="365063" y="3097683"/>
            <a:ext cx="5730937" cy="1485760"/>
            <a:chOff x="365063" y="3097683"/>
            <a:chExt cx="5730937" cy="1485760"/>
          </a:xfrm>
        </p:grpSpPr>
        <p:grpSp>
          <p:nvGrpSpPr>
            <p:cNvPr id="32" name="Group 31">
              <a:extLst>
                <a:ext uri="{FF2B5EF4-FFF2-40B4-BE49-F238E27FC236}">
                  <a16:creationId xmlns="" xmlns:a16="http://schemas.microsoft.com/office/drawing/2014/main" id="{8D9D2D26-AFEE-F87A-47B5-98856583670E}"/>
                </a:ext>
              </a:extLst>
            </p:cNvPr>
            <p:cNvGrpSpPr/>
            <p:nvPr/>
          </p:nvGrpSpPr>
          <p:grpSpPr>
            <a:xfrm flipH="1">
              <a:off x="1205499" y="3171136"/>
              <a:ext cx="4890501" cy="1335483"/>
              <a:chOff x="0" y="839954"/>
              <a:chExt cx="2578490" cy="704145"/>
            </a:xfrm>
          </p:grpSpPr>
          <p:sp>
            <p:nvSpPr>
              <p:cNvPr id="36" name="Freeform: Shape 35">
                <a:extLst>
                  <a:ext uri="{FF2B5EF4-FFF2-40B4-BE49-F238E27FC236}">
                    <a16:creationId xmlns="" xmlns:a16="http://schemas.microsoft.com/office/drawing/2014/main" id="{CD0827FD-4237-FCC6-EAE7-DF5018F86807}"/>
                  </a:ext>
                </a:extLst>
              </p:cNvPr>
              <p:cNvSpPr/>
              <p:nvPr/>
            </p:nvSpPr>
            <p:spPr>
              <a:xfrm rot="5400000">
                <a:off x="905315"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7" name="Freeform: Shape 36">
                <a:extLst>
                  <a:ext uri="{FF2B5EF4-FFF2-40B4-BE49-F238E27FC236}">
                    <a16:creationId xmlns="" xmlns:a16="http://schemas.microsoft.com/office/drawing/2014/main" id="{92EECE5C-2B9C-1397-C613-98412769AA94}"/>
                  </a:ext>
                </a:extLst>
              </p:cNvPr>
              <p:cNvSpPr/>
              <p:nvPr/>
            </p:nvSpPr>
            <p:spPr>
              <a:xfrm rot="5400000">
                <a:off x="969030" y="-65361"/>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3" name="Oval 32">
              <a:extLst>
                <a:ext uri="{FF2B5EF4-FFF2-40B4-BE49-F238E27FC236}">
                  <a16:creationId xmlns="" xmlns:a16="http://schemas.microsoft.com/office/drawing/2014/main" id="{72B4B4F2-CB3F-C5A2-90F8-AE6530419532}"/>
                </a:ext>
              </a:extLst>
            </p:cNvPr>
            <p:cNvSpPr/>
            <p:nvPr/>
          </p:nvSpPr>
          <p:spPr>
            <a:xfrm flipH="1">
              <a:off x="365063" y="3097683"/>
              <a:ext cx="1485800" cy="148576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 xmlns:a16="http://schemas.microsoft.com/office/drawing/2014/main" id="{D6D43BAC-C15D-5C0A-066C-72103D2BE45C}"/>
                </a:ext>
              </a:extLst>
            </p:cNvPr>
            <p:cNvSpPr/>
            <p:nvPr/>
          </p:nvSpPr>
          <p:spPr>
            <a:xfrm flipH="1">
              <a:off x="441060" y="3174507"/>
              <a:ext cx="1332149" cy="133211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TextBox 87">
              <a:extLst>
                <a:ext uri="{FF2B5EF4-FFF2-40B4-BE49-F238E27FC236}">
                  <a16:creationId xmlns="" xmlns:a16="http://schemas.microsoft.com/office/drawing/2014/main" id="{87538F9D-0999-7617-D0F2-8F434EF5B394}"/>
                </a:ext>
              </a:extLst>
            </p:cNvPr>
            <p:cNvSpPr txBox="1"/>
            <p:nvPr/>
          </p:nvSpPr>
          <p:spPr>
            <a:xfrm flipH="1">
              <a:off x="1767251" y="3458906"/>
              <a:ext cx="3928986" cy="640175"/>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ثقافة التعلّم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TextBox 6">
              <a:extLst>
                <a:ext uri="{FF2B5EF4-FFF2-40B4-BE49-F238E27FC236}">
                  <a16:creationId xmlns="" xmlns:a16="http://schemas.microsoft.com/office/drawing/2014/main" id="{D51BDF46-52C4-E36E-8D79-88E8504194AC}"/>
                </a:ext>
              </a:extLst>
            </p:cNvPr>
            <p:cNvSpPr txBox="1"/>
            <p:nvPr/>
          </p:nvSpPr>
          <p:spPr>
            <a:xfrm>
              <a:off x="606573" y="3241751"/>
              <a:ext cx="963726" cy="1086963"/>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5" name="Group 74">
            <a:extLst>
              <a:ext uri="{FF2B5EF4-FFF2-40B4-BE49-F238E27FC236}">
                <a16:creationId xmlns="" xmlns:a16="http://schemas.microsoft.com/office/drawing/2014/main" id="{57F6599D-7CAC-19B4-FCE7-366CCB60D20D}"/>
              </a:ext>
            </a:extLst>
          </p:cNvPr>
          <p:cNvGrpSpPr/>
          <p:nvPr/>
        </p:nvGrpSpPr>
        <p:grpSpPr>
          <a:xfrm>
            <a:off x="365063" y="4620073"/>
            <a:ext cx="5730937" cy="1485760"/>
            <a:chOff x="365063" y="4620073"/>
            <a:chExt cx="5730937" cy="1485760"/>
          </a:xfrm>
        </p:grpSpPr>
        <p:grpSp>
          <p:nvGrpSpPr>
            <p:cNvPr id="60" name="Group 59">
              <a:extLst>
                <a:ext uri="{FF2B5EF4-FFF2-40B4-BE49-F238E27FC236}">
                  <a16:creationId xmlns="" xmlns:a16="http://schemas.microsoft.com/office/drawing/2014/main" id="{5E4791C5-997F-0D7D-E3CB-55F52A9E3575}"/>
                </a:ext>
              </a:extLst>
            </p:cNvPr>
            <p:cNvGrpSpPr/>
            <p:nvPr/>
          </p:nvGrpSpPr>
          <p:grpSpPr>
            <a:xfrm flipH="1">
              <a:off x="1205499" y="4693526"/>
              <a:ext cx="4890501" cy="1335483"/>
              <a:chOff x="0" y="1597777"/>
              <a:chExt cx="2578490" cy="704145"/>
            </a:xfrm>
          </p:grpSpPr>
          <p:sp>
            <p:nvSpPr>
              <p:cNvPr id="64" name="Freeform: Shape 63">
                <a:extLst>
                  <a:ext uri="{FF2B5EF4-FFF2-40B4-BE49-F238E27FC236}">
                    <a16:creationId xmlns="" xmlns:a16="http://schemas.microsoft.com/office/drawing/2014/main" id="{E87C0FA1-6D39-B53E-863B-0B2F05AEAB91}"/>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5" name="Freeform: Shape 64">
                <a:extLst>
                  <a:ext uri="{FF2B5EF4-FFF2-40B4-BE49-F238E27FC236}">
                    <a16:creationId xmlns="" xmlns:a16="http://schemas.microsoft.com/office/drawing/2014/main" id="{7BF3B15A-320A-E9FA-11A4-97C329226101}"/>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1" name="Oval 60">
              <a:extLst>
                <a:ext uri="{FF2B5EF4-FFF2-40B4-BE49-F238E27FC236}">
                  <a16:creationId xmlns="" xmlns:a16="http://schemas.microsoft.com/office/drawing/2014/main" id="{74946D21-10B6-6072-0228-21153AC1D69A}"/>
                </a:ext>
              </a:extLst>
            </p:cNvPr>
            <p:cNvSpPr/>
            <p:nvPr/>
          </p:nvSpPr>
          <p:spPr>
            <a:xfrm flipH="1">
              <a:off x="365063" y="4620073"/>
              <a:ext cx="1485800" cy="148576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2" name="Oval 61">
              <a:extLst>
                <a:ext uri="{FF2B5EF4-FFF2-40B4-BE49-F238E27FC236}">
                  <a16:creationId xmlns="" xmlns:a16="http://schemas.microsoft.com/office/drawing/2014/main" id="{B2267202-D902-307F-B43B-B1547C5EC9A3}"/>
                </a:ext>
              </a:extLst>
            </p:cNvPr>
            <p:cNvSpPr/>
            <p:nvPr/>
          </p:nvSpPr>
          <p:spPr>
            <a:xfrm flipH="1">
              <a:off x="441060" y="4696897"/>
              <a:ext cx="1332149" cy="133211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3" name="TextBox 160">
              <a:extLst>
                <a:ext uri="{FF2B5EF4-FFF2-40B4-BE49-F238E27FC236}">
                  <a16:creationId xmlns="" xmlns:a16="http://schemas.microsoft.com/office/drawing/2014/main" id="{F7732C79-DA72-3756-43E5-77FE29896A3B}"/>
                </a:ext>
              </a:extLst>
            </p:cNvPr>
            <p:cNvSpPr txBox="1"/>
            <p:nvPr/>
          </p:nvSpPr>
          <p:spPr>
            <a:xfrm flipH="1">
              <a:off x="1674839" y="4976591"/>
              <a:ext cx="4057846" cy="640175"/>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المقاومة بشكل استباقي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6">
              <a:extLst>
                <a:ext uri="{FF2B5EF4-FFF2-40B4-BE49-F238E27FC236}">
                  <a16:creationId xmlns="" xmlns:a16="http://schemas.microsoft.com/office/drawing/2014/main" id="{F3E45464-7C6E-77EA-8A86-03421DAEA90A}"/>
                </a:ext>
              </a:extLst>
            </p:cNvPr>
            <p:cNvSpPr txBox="1"/>
            <p:nvPr/>
          </p:nvSpPr>
          <p:spPr>
            <a:xfrm>
              <a:off x="606576" y="4740830"/>
              <a:ext cx="963725" cy="1086963"/>
            </a:xfrm>
            <a:prstGeom prst="rect">
              <a:avLst/>
            </a:prstGeom>
            <a:noFill/>
          </p:spPr>
          <p:txBody>
            <a:bodyPr wrap="none" rtlCol="0">
              <a:spAutoFit/>
            </a:bodyPr>
            <a:lstStyle/>
            <a:p>
              <a:pPr algn="just" rtl="0">
                <a:lnSpc>
                  <a:spcPct val="115000"/>
                </a:lnSpc>
              </a:pPr>
              <a:r>
                <a:rPr lang="en-US" sz="6000" b="1" kern="1200">
                  <a:solidFill>
                    <a:srgbClr val="168489"/>
                  </a:solidFill>
                  <a:effectLst/>
                  <a:latin typeface="Calibri" panose="020F0502020204030204" pitchFamily="34" charset="0"/>
                  <a:ea typeface="Calibri" panose="020F0502020204030204" pitchFamily="34" charset="0"/>
                  <a:cs typeface="Activist Light"/>
                </a:rPr>
                <a:t>06</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8" name="TextBox 5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3861990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fade">
                                      <p:cBhvr>
                                        <p:cTn id="14" dur="1000"/>
                                        <p:tgtEl>
                                          <p:spTgt spid="77"/>
                                        </p:tgtEl>
                                      </p:cBhvr>
                                    </p:animEffect>
                                    <p:anim calcmode="lin" valueType="num">
                                      <p:cBhvr>
                                        <p:cTn id="15" dur="1000" fill="hold"/>
                                        <p:tgtEl>
                                          <p:spTgt spid="77"/>
                                        </p:tgtEl>
                                        <p:attrNameLst>
                                          <p:attrName>ppt_x</p:attrName>
                                        </p:attrNameLst>
                                      </p:cBhvr>
                                      <p:tavLst>
                                        <p:tav tm="0">
                                          <p:val>
                                            <p:strVal val="#ppt_x"/>
                                          </p:val>
                                        </p:tav>
                                        <p:tav tm="100000">
                                          <p:val>
                                            <p:strVal val="#ppt_x"/>
                                          </p:val>
                                        </p:tav>
                                      </p:tavLst>
                                    </p:anim>
                                    <p:anim calcmode="lin" valueType="num">
                                      <p:cBhvr>
                                        <p:cTn id="16"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1000"/>
                                        <p:tgtEl>
                                          <p:spTgt spid="73"/>
                                        </p:tgtEl>
                                      </p:cBhvr>
                                    </p:animEffect>
                                    <p:anim calcmode="lin" valueType="num">
                                      <p:cBhvr>
                                        <p:cTn id="22" dur="1000" fill="hold"/>
                                        <p:tgtEl>
                                          <p:spTgt spid="73"/>
                                        </p:tgtEl>
                                        <p:attrNameLst>
                                          <p:attrName>ppt_x</p:attrName>
                                        </p:attrNameLst>
                                      </p:cBhvr>
                                      <p:tavLst>
                                        <p:tav tm="0">
                                          <p:val>
                                            <p:strVal val="#ppt_x"/>
                                          </p:val>
                                        </p:tav>
                                        <p:tav tm="100000">
                                          <p:val>
                                            <p:strVal val="#ppt_x"/>
                                          </p:val>
                                        </p:tav>
                                      </p:tavLst>
                                    </p:anim>
                                    <p:anim calcmode="lin" valueType="num">
                                      <p:cBhvr>
                                        <p:cTn id="2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1000"/>
                                        <p:tgtEl>
                                          <p:spTgt spid="76"/>
                                        </p:tgtEl>
                                      </p:cBhvr>
                                    </p:animEffect>
                                    <p:anim calcmode="lin" valueType="num">
                                      <p:cBhvr>
                                        <p:cTn id="29" dur="1000" fill="hold"/>
                                        <p:tgtEl>
                                          <p:spTgt spid="76"/>
                                        </p:tgtEl>
                                        <p:attrNameLst>
                                          <p:attrName>ppt_x</p:attrName>
                                        </p:attrNameLst>
                                      </p:cBhvr>
                                      <p:tavLst>
                                        <p:tav tm="0">
                                          <p:val>
                                            <p:strVal val="#ppt_x"/>
                                          </p:val>
                                        </p:tav>
                                        <p:tav tm="100000">
                                          <p:val>
                                            <p:strVal val="#ppt_x"/>
                                          </p:val>
                                        </p:tav>
                                      </p:tavLst>
                                    </p:anim>
                                    <p:anim calcmode="lin" valueType="num">
                                      <p:cBhvr>
                                        <p:cTn id="30"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1000"/>
                                        <p:tgtEl>
                                          <p:spTgt spid="74"/>
                                        </p:tgtEl>
                                      </p:cBhvr>
                                    </p:animEffect>
                                    <p:anim calcmode="lin" valueType="num">
                                      <p:cBhvr>
                                        <p:cTn id="36" dur="1000" fill="hold"/>
                                        <p:tgtEl>
                                          <p:spTgt spid="74"/>
                                        </p:tgtEl>
                                        <p:attrNameLst>
                                          <p:attrName>ppt_x</p:attrName>
                                        </p:attrNameLst>
                                      </p:cBhvr>
                                      <p:tavLst>
                                        <p:tav tm="0">
                                          <p:val>
                                            <p:strVal val="#ppt_x"/>
                                          </p:val>
                                        </p:tav>
                                        <p:tav tm="100000">
                                          <p:val>
                                            <p:strVal val="#ppt_x"/>
                                          </p:val>
                                        </p:tav>
                                      </p:tavLst>
                                    </p:anim>
                                    <p:anim calcmode="lin" valueType="num">
                                      <p:cBhvr>
                                        <p:cTn id="3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1000"/>
                                        <p:tgtEl>
                                          <p:spTgt spid="75"/>
                                        </p:tgtEl>
                                      </p:cBhvr>
                                    </p:animEffect>
                                    <p:anim calcmode="lin" valueType="num">
                                      <p:cBhvr>
                                        <p:cTn id="43" dur="1000" fill="hold"/>
                                        <p:tgtEl>
                                          <p:spTgt spid="75"/>
                                        </p:tgtEl>
                                        <p:attrNameLst>
                                          <p:attrName>ppt_x</p:attrName>
                                        </p:attrNameLst>
                                      </p:cBhvr>
                                      <p:tavLst>
                                        <p:tav tm="0">
                                          <p:val>
                                            <p:strVal val="#ppt_x"/>
                                          </p:val>
                                        </p:tav>
                                        <p:tav tm="100000">
                                          <p:val>
                                            <p:strVal val="#ppt_x"/>
                                          </p:val>
                                        </p:tav>
                                      </p:tavLst>
                                    </p:anim>
                                    <p:anim calcmode="lin" valueType="num">
                                      <p:cBhvr>
                                        <p:cTn id="4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C1C96BB-0EC4-1F3A-E972-F7213E50F566}"/>
            </a:ext>
          </a:extLst>
        </p:cNvPr>
        <p:cNvGrpSpPr/>
        <p:nvPr/>
      </p:nvGrpSpPr>
      <p:grpSpPr>
        <a:xfrm>
          <a:off x="0" y="0"/>
          <a:ext cx="0" cy="0"/>
          <a:chOff x="0" y="0"/>
          <a:chExt cx="0" cy="0"/>
        </a:xfrm>
      </p:grpSpPr>
      <p:sp>
        <p:nvSpPr>
          <p:cNvPr id="22" name="TextBox 21">
            <a:extLst>
              <a:ext uri="{FF2B5EF4-FFF2-40B4-BE49-F238E27FC236}">
                <a16:creationId xmlns="" xmlns:a16="http://schemas.microsoft.com/office/drawing/2014/main" id="{13A06279-166E-E2CB-75B6-949C2E9E4CB4}"/>
              </a:ext>
            </a:extLst>
          </p:cNvPr>
          <p:cNvSpPr txBox="1"/>
          <p:nvPr/>
        </p:nvSpPr>
        <p:spPr>
          <a:xfrm>
            <a:off x="1676848" y="32385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أبرز التحديات التي تعوق تحويل الثقافة التنظيمية إلى ثقافة مرنة تتقبّل التغيير؟</a:t>
            </a:r>
            <a:endParaRPr lang="en-US" dirty="0"/>
          </a:p>
        </p:txBody>
      </p:sp>
      <p:pic>
        <p:nvPicPr>
          <p:cNvPr id="5" name="Picture 4">
            <a:extLst>
              <a:ext uri="{FF2B5EF4-FFF2-40B4-BE49-F238E27FC236}">
                <a16:creationId xmlns="" xmlns:a16="http://schemas.microsoft.com/office/drawing/2014/main" id="{5F3855C1-C90E-33EB-297A-3B5632B01AD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 xmlns:a16="http://schemas.microsoft.com/office/drawing/2014/main" id="{BE73A8DF-EEBE-A87A-64EF-C1483611B15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 xmlns:a16="http://schemas.microsoft.com/office/drawing/2014/main" id="{A6C74810-E8C9-8D5F-1899-EBE0DDF715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928423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A478723-43C6-C6D2-A7CA-2A75D761E419}"/>
            </a:ext>
          </a:extLst>
        </p:cNvPr>
        <p:cNvGrpSpPr/>
        <p:nvPr/>
      </p:nvGrpSpPr>
      <p:grpSpPr>
        <a:xfrm>
          <a:off x="0" y="0"/>
          <a:ext cx="0" cy="0"/>
          <a:chOff x="0" y="0"/>
          <a:chExt cx="0" cy="0"/>
        </a:xfrm>
      </p:grpSpPr>
      <p:pic>
        <p:nvPicPr>
          <p:cNvPr id="3" name="Picture 2">
            <a:extLst>
              <a:ext uri="{FF2B5EF4-FFF2-40B4-BE49-F238E27FC236}">
                <a16:creationId xmlns="" xmlns:a16="http://schemas.microsoft.com/office/drawing/2014/main" id="{A86E30F9-A542-9C80-930F-DCE87EF218E7}"/>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 xmlns:a16="http://schemas.microsoft.com/office/drawing/2014/main" id="{9C4A744B-D4E2-6922-E1C1-94EE57585302}"/>
              </a:ext>
            </a:extLst>
          </p:cNvPr>
          <p:cNvSpPr txBox="1"/>
          <p:nvPr/>
        </p:nvSpPr>
        <p:spPr>
          <a:xfrm>
            <a:off x="5215955" y="1438409"/>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المقاومة الداخلية: </a:t>
            </a:r>
            <a:r>
              <a:rPr lang="ar-SA" dirty="0"/>
              <a:t>قد تواجه مقاومة من الموظفين أو القادة الذين يشعرون بالراحة مع الوضع الراهن</a:t>
            </a:r>
            <a:endParaRPr lang="en-US" dirty="0"/>
          </a:p>
        </p:txBody>
      </p:sp>
      <p:sp>
        <p:nvSpPr>
          <p:cNvPr id="2" name="TextBox 1">
            <a:extLst>
              <a:ext uri="{FF2B5EF4-FFF2-40B4-BE49-F238E27FC236}">
                <a16:creationId xmlns="" xmlns:a16="http://schemas.microsoft.com/office/drawing/2014/main" id="{CAD13821-8C12-4A1A-4FF7-8600E8365EAE}"/>
              </a:ext>
            </a:extLst>
          </p:cNvPr>
          <p:cNvSpPr txBox="1"/>
          <p:nvPr/>
        </p:nvSpPr>
        <p:spPr>
          <a:xfrm>
            <a:off x="5215955" y="329154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التغيير الطويل الأمد: </a:t>
            </a:r>
            <a:r>
              <a:rPr lang="ar-SA" dirty="0"/>
              <a:t>تحويل الثقافة ليس أمراً يحدث بين ليلة وضحاها، بل يتطلب وقتًا واستمرارية</a:t>
            </a:r>
            <a:endParaRPr lang="en-US" dirty="0"/>
          </a:p>
        </p:txBody>
      </p:sp>
      <p:sp>
        <p:nvSpPr>
          <p:cNvPr id="9" name="TextBox 8">
            <a:extLst>
              <a:ext uri="{FF2B5EF4-FFF2-40B4-BE49-F238E27FC236}">
                <a16:creationId xmlns="" xmlns:a16="http://schemas.microsoft.com/office/drawing/2014/main" id="{51C64025-3743-D9B7-DCDA-09E1D247E1D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C38CD536-D0E6-C67D-F0CE-3F4D65F988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 xmlns:a16="http://schemas.microsoft.com/office/drawing/2014/main" id="{67AF81CB-A64D-369D-5BD5-E22172961779}"/>
              </a:ext>
            </a:extLst>
          </p:cNvPr>
          <p:cNvSpPr txBox="1"/>
          <p:nvPr/>
        </p:nvSpPr>
        <p:spPr>
          <a:xfrm>
            <a:off x="5215955" y="514468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r>
              <a:rPr lang="ar-SA" dirty="0">
                <a:solidFill>
                  <a:srgbClr val="168489"/>
                </a:solidFill>
              </a:rPr>
              <a:t>التوازن بين التغيير والاستقرار: </a:t>
            </a:r>
            <a:r>
              <a:rPr lang="ar-SA" dirty="0"/>
              <a:t>الحفاظ على استمرارية الأعمال اليومية مع تطبيق التغييرات الثقافية</a:t>
            </a:r>
            <a:endParaRPr lang="en-US" dirty="0"/>
          </a:p>
        </p:txBody>
      </p:sp>
      <p:sp>
        <p:nvSpPr>
          <p:cNvPr id="8" name="TextBox 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9048071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71074084-9E80-A426-71D0-0DAE5E8C9356}"/>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9BDC8045-C5E5-014A-BAB0-FCDAE9D6B254}"/>
              </a:ext>
            </a:extLst>
          </p:cNvPr>
          <p:cNvSpPr txBox="1"/>
          <p:nvPr/>
        </p:nvSpPr>
        <p:spPr>
          <a:xfrm>
            <a:off x="1056968" y="-181335"/>
            <a:ext cx="10078064"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السلوكيّات الجديدة التي يجب على الموظفين تبنيها لدعم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90A53FBD-D375-CA9D-F10A-935C40A8C0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7" name="Picture 6">
            <a:extLst>
              <a:ext uri="{FF2B5EF4-FFF2-40B4-BE49-F238E27FC236}">
                <a16:creationId xmlns="" xmlns:a16="http://schemas.microsoft.com/office/drawing/2014/main" id="{FA0FDFD9-EBE2-9F99-92E9-EB59CF48BE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208" y="1622323"/>
            <a:ext cx="4176252" cy="4176252"/>
          </a:xfrm>
          <a:prstGeom prst="rect">
            <a:avLst/>
          </a:prstGeom>
        </p:spPr>
      </p:pic>
      <p:sp>
        <p:nvSpPr>
          <p:cNvPr id="8" name="TextBox 7">
            <a:extLst>
              <a:ext uri="{FF2B5EF4-FFF2-40B4-BE49-F238E27FC236}">
                <a16:creationId xmlns="" xmlns:a16="http://schemas.microsoft.com/office/drawing/2014/main" id="{55A51607-9288-1953-9804-BE5619F50968}"/>
              </a:ext>
            </a:extLst>
          </p:cNvPr>
          <p:cNvSpPr txBox="1"/>
          <p:nvPr/>
        </p:nvSpPr>
        <p:spPr>
          <a:xfrm>
            <a:off x="5609304" y="2326147"/>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يتطلب التغيير في بيئة العمل أكثر من مجرد استراتيجيات وخطط؛ إنه يتطلب تغييراً في السلوكيّات اليومية للموظفين لضمان نجاحه. السلوكيّات هي العمود الفقري لأي تحول تنظيمي، سواءً كان تحولاً رقمياً، ثقافياً، أو إدارياً. ومع ذلك، فإن تبنّي سلوكيّات جديدة قد يكون تحدياً للموظفين الذين اعتادوا الروتين التقليدي</a:t>
            </a:r>
            <a:endParaRPr lang="en-US" dirty="0"/>
          </a:p>
        </p:txBody>
      </p:sp>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581846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1+#ppt_w/2"/>
                                          </p:val>
                                        </p:tav>
                                        <p:tav tm="100000">
                                          <p:val>
                                            <p:strVal val="#ppt_x"/>
                                          </p:val>
                                        </p:tav>
                                      </p:tavLst>
                                    </p:anim>
                                    <p:anim calcmode="lin" valueType="num">
                                      <p:cBhvr additive="base">
                                        <p:cTn id="1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البرنامج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 xmlns:a16="http://schemas.microsoft.com/office/drawing/2014/main" id="{7E7E8E8B-116A-7631-E49E-6CC4E43E84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 xmlns:a16="http://schemas.microsoft.com/office/drawing/2014/main" id="{84495243-B462-705F-AEB8-7AF2FC3FF129}"/>
              </a:ext>
            </a:extLst>
          </p:cNvPr>
          <p:cNvSpPr txBox="1"/>
          <p:nvPr/>
        </p:nvSpPr>
        <p:spPr>
          <a:xfrm>
            <a:off x="5213689" y="2984495"/>
            <a:ext cx="5958214" cy="1708160"/>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تمكين المشاركين من قيادة عمليات التغيير المؤسسي بفعالية في ظل التحول الرقمي، وبناء ثقافة تنظيمية داعمة للتغيير</a:t>
            </a:r>
            <a:endParaRPr lang="en-US" dirty="0"/>
          </a:p>
        </p:txBody>
      </p:sp>
      <p:pic>
        <p:nvPicPr>
          <p:cNvPr id="6" name="Picture 5">
            <a:extLst>
              <a:ext uri="{FF2B5EF4-FFF2-40B4-BE49-F238E27FC236}">
                <a16:creationId xmlns=""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
        <p:nvSpPr>
          <p:cNvPr id="8" name="TextBox 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821825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7C53B87-7E8D-0FE7-4B55-576566092773}"/>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FBBDAE8F-1D1C-7D71-C582-7C3FB748B6DB}"/>
              </a:ext>
            </a:extLst>
          </p:cNvPr>
          <p:cNvSpPr txBox="1"/>
          <p:nvPr/>
        </p:nvSpPr>
        <p:spPr>
          <a:xfrm>
            <a:off x="1056968" y="-181335"/>
            <a:ext cx="10078064"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السلوكيّات الجديدة التي يجب على الموظفين تبنيها لدعم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CE4EE7BE-3B41-F128-72BF-EFD69C14F2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1" name="Group 60">
            <a:extLst>
              <a:ext uri="{FF2B5EF4-FFF2-40B4-BE49-F238E27FC236}">
                <a16:creationId xmlns="" xmlns:a16="http://schemas.microsoft.com/office/drawing/2014/main" id="{627C3A00-FCF6-D144-9213-24F970078AC2}"/>
              </a:ext>
            </a:extLst>
          </p:cNvPr>
          <p:cNvGrpSpPr/>
          <p:nvPr/>
        </p:nvGrpSpPr>
        <p:grpSpPr>
          <a:xfrm>
            <a:off x="530942" y="1898128"/>
            <a:ext cx="3642701" cy="3963895"/>
            <a:chOff x="530942" y="1631428"/>
            <a:chExt cx="3642701" cy="3963895"/>
          </a:xfrm>
        </p:grpSpPr>
        <p:grpSp>
          <p:nvGrpSpPr>
            <p:cNvPr id="23" name="Group 22">
              <a:extLst>
                <a:ext uri="{FF2B5EF4-FFF2-40B4-BE49-F238E27FC236}">
                  <a16:creationId xmlns="" xmlns:a16="http://schemas.microsoft.com/office/drawing/2014/main" id="{B722F088-2342-4A39-93BD-4873DC22E403}"/>
                </a:ext>
              </a:extLst>
            </p:cNvPr>
            <p:cNvGrpSpPr/>
            <p:nvPr/>
          </p:nvGrpSpPr>
          <p:grpSpPr>
            <a:xfrm>
              <a:off x="530942" y="1631428"/>
              <a:ext cx="3642701" cy="3963895"/>
              <a:chOff x="0" y="0"/>
              <a:chExt cx="1989763" cy="2165240"/>
            </a:xfrm>
          </p:grpSpPr>
          <p:sp>
            <p:nvSpPr>
              <p:cNvPr id="26" name="Freeform: Shape 25">
                <a:extLst>
                  <a:ext uri="{FF2B5EF4-FFF2-40B4-BE49-F238E27FC236}">
                    <a16:creationId xmlns="" xmlns:a16="http://schemas.microsoft.com/office/drawing/2014/main" id="{2A3F0F0E-0E56-4566-9C36-7B28456B9F30}"/>
                  </a:ext>
                </a:extLst>
              </p:cNvPr>
              <p:cNvSpPr/>
              <p:nvPr/>
            </p:nvSpPr>
            <p:spPr>
              <a:xfrm>
                <a:off x="0"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Oval 26">
                <a:extLst>
                  <a:ext uri="{FF2B5EF4-FFF2-40B4-BE49-F238E27FC236}">
                    <a16:creationId xmlns="" xmlns:a16="http://schemas.microsoft.com/office/drawing/2014/main" id="{6382C260-508E-4439-9AEB-96EDF58FD465}"/>
                  </a:ext>
                </a:extLst>
              </p:cNvPr>
              <p:cNvSpPr/>
              <p:nvPr/>
            </p:nvSpPr>
            <p:spPr>
              <a:xfrm>
                <a:off x="175477" y="175477"/>
                <a:ext cx="1814286" cy="181428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Freeform: Shape 27">
                <a:extLst>
                  <a:ext uri="{FF2B5EF4-FFF2-40B4-BE49-F238E27FC236}">
                    <a16:creationId xmlns="" xmlns:a16="http://schemas.microsoft.com/office/drawing/2014/main" id="{558AD111-C7CA-4393-AEC8-9317718F743A}"/>
                  </a:ext>
                </a:extLst>
              </p:cNvPr>
              <p:cNvSpPr/>
              <p:nvPr/>
            </p:nvSpPr>
            <p:spPr>
              <a:xfrm>
                <a:off x="180910"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4" name="TextBox 161">
              <a:extLst>
                <a:ext uri="{FF2B5EF4-FFF2-40B4-BE49-F238E27FC236}">
                  <a16:creationId xmlns="" xmlns:a16="http://schemas.microsoft.com/office/drawing/2014/main" id="{B33A06FA-44BE-49D0-AED4-22CEA3FA7A3F}"/>
                </a:ext>
              </a:extLst>
            </p:cNvPr>
            <p:cNvSpPr txBox="1"/>
            <p:nvPr/>
          </p:nvSpPr>
          <p:spPr>
            <a:xfrm>
              <a:off x="1554641" y="3654664"/>
              <a:ext cx="2405829" cy="640175"/>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والتكيّف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TextBox 162">
              <a:extLst>
                <a:ext uri="{FF2B5EF4-FFF2-40B4-BE49-F238E27FC236}">
                  <a16:creationId xmlns="" xmlns:a16="http://schemas.microsoft.com/office/drawing/2014/main" id="{AB9D1B53-54AE-4521-BA35-4CCF8273FF8E}"/>
                </a:ext>
              </a:extLst>
            </p:cNvPr>
            <p:cNvSpPr txBox="1"/>
            <p:nvPr/>
          </p:nvSpPr>
          <p:spPr>
            <a:xfrm>
              <a:off x="536943" y="3047645"/>
              <a:ext cx="1204176" cy="941796"/>
            </a:xfrm>
            <a:prstGeom prst="rect">
              <a:avLst/>
            </a:prstGeom>
            <a:noFill/>
          </p:spPr>
          <p:txBody>
            <a:bodyPr wrap="square" rtlCol="0">
              <a:spAutoFit/>
            </a:bodyPr>
            <a:lstStyle/>
            <a:p>
              <a:pPr algn="ctr" rtl="0">
                <a:lnSpc>
                  <a:spcPct val="115000"/>
                </a:lnSpc>
              </a:pPr>
              <a:r>
                <a:rPr lang="en-US" sz="4800" b="1" dirty="0">
                  <a:solidFill>
                    <a:srgbClr val="FFFFFF"/>
                  </a:solidFill>
                  <a:latin typeface="Adobe Arabic" panose="02040503050201020203" pitchFamily="18" charset="-78"/>
                  <a:cs typeface="Sakkal Majalla" panose="02000000000000000000" pitchFamily="2" charset="-78"/>
                </a:rPr>
                <a:t>03</a:t>
              </a:r>
            </a:p>
          </p:txBody>
        </p:sp>
        <p:pic>
          <p:nvPicPr>
            <p:cNvPr id="5" name="Graphic 21" descr="Group brainstorm with solid fill">
              <a:extLst>
                <a:ext uri="{FF2B5EF4-FFF2-40B4-BE49-F238E27FC236}">
                  <a16:creationId xmlns="" xmlns:a16="http://schemas.microsoft.com/office/drawing/2014/main" id="{FF4079CB-2E3F-4B9D-9F42-1ABA8144E9D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179378" y="2182028"/>
              <a:ext cx="1237115" cy="1236330"/>
            </a:xfrm>
            <a:prstGeom prst="rect">
              <a:avLst/>
            </a:prstGeom>
          </p:spPr>
        </p:pic>
      </p:grpSp>
      <p:grpSp>
        <p:nvGrpSpPr>
          <p:cNvPr id="60" name="Group 59">
            <a:extLst>
              <a:ext uri="{FF2B5EF4-FFF2-40B4-BE49-F238E27FC236}">
                <a16:creationId xmlns="" xmlns:a16="http://schemas.microsoft.com/office/drawing/2014/main" id="{68FB0B2C-4F8C-1E67-1A93-54AE3AFAA233}"/>
              </a:ext>
            </a:extLst>
          </p:cNvPr>
          <p:cNvGrpSpPr/>
          <p:nvPr/>
        </p:nvGrpSpPr>
        <p:grpSpPr>
          <a:xfrm>
            <a:off x="4268470" y="1898128"/>
            <a:ext cx="3642701" cy="3963895"/>
            <a:chOff x="4268470" y="1631428"/>
            <a:chExt cx="3642701" cy="3963895"/>
          </a:xfrm>
        </p:grpSpPr>
        <p:grpSp>
          <p:nvGrpSpPr>
            <p:cNvPr id="20" name="Group 19">
              <a:extLst>
                <a:ext uri="{FF2B5EF4-FFF2-40B4-BE49-F238E27FC236}">
                  <a16:creationId xmlns="" xmlns:a16="http://schemas.microsoft.com/office/drawing/2014/main" id="{D3AAF44D-9D20-4B3C-AEA8-DFDA10706BF6}"/>
                </a:ext>
              </a:extLst>
            </p:cNvPr>
            <p:cNvGrpSpPr/>
            <p:nvPr/>
          </p:nvGrpSpPr>
          <p:grpSpPr>
            <a:xfrm>
              <a:off x="4268470" y="1631428"/>
              <a:ext cx="3642701" cy="3963895"/>
              <a:chOff x="1501686" y="0"/>
              <a:chExt cx="1989763" cy="2165240"/>
            </a:xfrm>
          </p:grpSpPr>
          <p:sp>
            <p:nvSpPr>
              <p:cNvPr id="29" name="Freeform: Shape 28">
                <a:extLst>
                  <a:ext uri="{FF2B5EF4-FFF2-40B4-BE49-F238E27FC236}">
                    <a16:creationId xmlns="" xmlns:a16="http://schemas.microsoft.com/office/drawing/2014/main" id="{5EEDC348-A109-4BCA-B68D-60831D354465}"/>
                  </a:ext>
                </a:extLst>
              </p:cNvPr>
              <p:cNvSpPr/>
              <p:nvPr/>
            </p:nvSpPr>
            <p:spPr>
              <a:xfrm>
                <a:off x="1501686"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Oval 29">
                <a:extLst>
                  <a:ext uri="{FF2B5EF4-FFF2-40B4-BE49-F238E27FC236}">
                    <a16:creationId xmlns="" xmlns:a16="http://schemas.microsoft.com/office/drawing/2014/main" id="{47487F12-42E6-44C3-A7BB-375070FC652C}"/>
                  </a:ext>
                </a:extLst>
              </p:cNvPr>
              <p:cNvSpPr/>
              <p:nvPr/>
            </p:nvSpPr>
            <p:spPr>
              <a:xfrm>
                <a:off x="1677163" y="175477"/>
                <a:ext cx="1814286" cy="181428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Freeform: Shape 30">
                <a:extLst>
                  <a:ext uri="{FF2B5EF4-FFF2-40B4-BE49-F238E27FC236}">
                    <a16:creationId xmlns="" xmlns:a16="http://schemas.microsoft.com/office/drawing/2014/main" id="{CFF5682B-7F7D-4C0C-9737-6CF7914AA611}"/>
                  </a:ext>
                </a:extLst>
              </p:cNvPr>
              <p:cNvSpPr/>
              <p:nvPr/>
            </p:nvSpPr>
            <p:spPr>
              <a:xfrm>
                <a:off x="1682596"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grpSp>
          <p:nvGrpSpPr>
            <p:cNvPr id="59" name="Group 58">
              <a:extLst>
                <a:ext uri="{FF2B5EF4-FFF2-40B4-BE49-F238E27FC236}">
                  <a16:creationId xmlns="" xmlns:a16="http://schemas.microsoft.com/office/drawing/2014/main" id="{D38DFFCE-E30A-1964-45E7-ADB1DEFBA91B}"/>
                </a:ext>
              </a:extLst>
            </p:cNvPr>
            <p:cNvGrpSpPr/>
            <p:nvPr/>
          </p:nvGrpSpPr>
          <p:grpSpPr>
            <a:xfrm>
              <a:off x="4274471" y="2339170"/>
              <a:ext cx="3475729" cy="2205720"/>
              <a:chOff x="4274471" y="2339170"/>
              <a:chExt cx="3475729" cy="2205720"/>
            </a:xfrm>
          </p:grpSpPr>
          <p:sp>
            <p:nvSpPr>
              <p:cNvPr id="21" name="TextBox 158">
                <a:extLst>
                  <a:ext uri="{FF2B5EF4-FFF2-40B4-BE49-F238E27FC236}">
                    <a16:creationId xmlns="" xmlns:a16="http://schemas.microsoft.com/office/drawing/2014/main" id="{77CA4A09-0104-4C2A-83A8-F8BFE8512B42}"/>
                  </a:ext>
                </a:extLst>
              </p:cNvPr>
              <p:cNvSpPr txBox="1"/>
              <p:nvPr/>
            </p:nvSpPr>
            <p:spPr>
              <a:xfrm>
                <a:off x="5465421" y="3338406"/>
                <a:ext cx="2284779" cy="120648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تقبّل التغيير بعقلية إيجابية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TextBox 159">
                <a:extLst>
                  <a:ext uri="{FF2B5EF4-FFF2-40B4-BE49-F238E27FC236}">
                    <a16:creationId xmlns="" xmlns:a16="http://schemas.microsoft.com/office/drawing/2014/main" id="{DF3CE7EF-E53F-4727-B6C7-D04964BB4DA7}"/>
                  </a:ext>
                </a:extLst>
              </p:cNvPr>
              <p:cNvSpPr txBox="1"/>
              <p:nvPr/>
            </p:nvSpPr>
            <p:spPr>
              <a:xfrm>
                <a:off x="4274471" y="3047645"/>
                <a:ext cx="1204176" cy="941796"/>
              </a:xfrm>
              <a:prstGeom prst="rect">
                <a:avLst/>
              </a:prstGeom>
              <a:noFill/>
            </p:spPr>
            <p:txBody>
              <a:bodyPr wrap="square" rtlCol="0">
                <a:spAutoFit/>
              </a:bodyPr>
              <a:lstStyle/>
              <a:p>
                <a:pPr algn="ctr" rtl="0">
                  <a:lnSpc>
                    <a:spcPct val="115000"/>
                  </a:lnSpc>
                </a:pPr>
                <a:r>
                  <a:rPr lang="en-US" sz="4800" b="1" dirty="0">
                    <a:solidFill>
                      <a:srgbClr val="FFFFFF"/>
                    </a:solidFill>
                    <a:latin typeface="Adobe Arabic" panose="02040503050201020203" pitchFamily="18" charset="-78"/>
                    <a:cs typeface="Sakkal Majalla" panose="02000000000000000000" pitchFamily="2" charset="-78"/>
                  </a:rPr>
                  <a:t>02</a:t>
                </a:r>
              </a:p>
            </p:txBody>
          </p:sp>
          <p:pic>
            <p:nvPicPr>
              <p:cNvPr id="11" name="Graphic 66" descr="Questions with solid fill">
                <a:extLst>
                  <a:ext uri="{FF2B5EF4-FFF2-40B4-BE49-F238E27FC236}">
                    <a16:creationId xmlns="" xmlns:a16="http://schemas.microsoft.com/office/drawing/2014/main" id="{8ADD1AA2-DB60-AB40-99C4-71D03D2E7B5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050562" y="2339170"/>
                <a:ext cx="1150447" cy="1150430"/>
              </a:xfrm>
              <a:prstGeom prst="rect">
                <a:avLst/>
              </a:prstGeom>
            </p:spPr>
          </p:pic>
        </p:grpSp>
      </p:grpSp>
      <p:grpSp>
        <p:nvGrpSpPr>
          <p:cNvPr id="62" name="Group 61">
            <a:extLst>
              <a:ext uri="{FF2B5EF4-FFF2-40B4-BE49-F238E27FC236}">
                <a16:creationId xmlns="" xmlns:a16="http://schemas.microsoft.com/office/drawing/2014/main" id="{BE0D678A-6E07-1B4D-F93A-4C665DB21AA8}"/>
              </a:ext>
            </a:extLst>
          </p:cNvPr>
          <p:cNvGrpSpPr/>
          <p:nvPr/>
        </p:nvGrpSpPr>
        <p:grpSpPr>
          <a:xfrm>
            <a:off x="7989287" y="1898128"/>
            <a:ext cx="3642701" cy="3963895"/>
            <a:chOff x="7989287" y="1631428"/>
            <a:chExt cx="3642701" cy="3963895"/>
          </a:xfrm>
        </p:grpSpPr>
        <p:grpSp>
          <p:nvGrpSpPr>
            <p:cNvPr id="17" name="Group 16">
              <a:extLst>
                <a:ext uri="{FF2B5EF4-FFF2-40B4-BE49-F238E27FC236}">
                  <a16:creationId xmlns="" xmlns:a16="http://schemas.microsoft.com/office/drawing/2014/main" id="{6A579150-99FF-41FD-B493-3E755866FA9C}"/>
                </a:ext>
              </a:extLst>
            </p:cNvPr>
            <p:cNvGrpSpPr/>
            <p:nvPr/>
          </p:nvGrpSpPr>
          <p:grpSpPr>
            <a:xfrm>
              <a:off x="7989287" y="1631428"/>
              <a:ext cx="3642701" cy="3963895"/>
              <a:chOff x="2996658" y="0"/>
              <a:chExt cx="1989763" cy="2165240"/>
            </a:xfrm>
          </p:grpSpPr>
          <p:sp>
            <p:nvSpPr>
              <p:cNvPr id="32" name="Freeform: Shape 31">
                <a:extLst>
                  <a:ext uri="{FF2B5EF4-FFF2-40B4-BE49-F238E27FC236}">
                    <a16:creationId xmlns="" xmlns:a16="http://schemas.microsoft.com/office/drawing/2014/main" id="{4436B98A-B30E-40F8-97DE-2933007CF071}"/>
                  </a:ext>
                </a:extLst>
              </p:cNvPr>
              <p:cNvSpPr/>
              <p:nvPr/>
            </p:nvSpPr>
            <p:spPr>
              <a:xfrm>
                <a:off x="2996658"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3" name="Oval 32">
                <a:extLst>
                  <a:ext uri="{FF2B5EF4-FFF2-40B4-BE49-F238E27FC236}">
                    <a16:creationId xmlns="" xmlns:a16="http://schemas.microsoft.com/office/drawing/2014/main" id="{4EC84C5E-1D8F-4819-AD29-2E58F15A2C60}"/>
                  </a:ext>
                </a:extLst>
              </p:cNvPr>
              <p:cNvSpPr/>
              <p:nvPr/>
            </p:nvSpPr>
            <p:spPr>
              <a:xfrm>
                <a:off x="3172135" y="175477"/>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Freeform: Shape 33">
                <a:extLst>
                  <a:ext uri="{FF2B5EF4-FFF2-40B4-BE49-F238E27FC236}">
                    <a16:creationId xmlns="" xmlns:a16="http://schemas.microsoft.com/office/drawing/2014/main" id="{A7D47D2C-34BA-4205-91B4-123CAB54BFDB}"/>
                  </a:ext>
                </a:extLst>
              </p:cNvPr>
              <p:cNvSpPr/>
              <p:nvPr/>
            </p:nvSpPr>
            <p:spPr>
              <a:xfrm>
                <a:off x="3177568"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9" name="TextBox 156">
              <a:extLst>
                <a:ext uri="{FF2B5EF4-FFF2-40B4-BE49-F238E27FC236}">
                  <a16:creationId xmlns="" xmlns:a16="http://schemas.microsoft.com/office/drawing/2014/main" id="{6B3047A1-7C52-43DC-8CE2-B36F4EBC943E}"/>
                </a:ext>
              </a:extLst>
            </p:cNvPr>
            <p:cNvSpPr txBox="1"/>
            <p:nvPr/>
          </p:nvSpPr>
          <p:spPr>
            <a:xfrm>
              <a:off x="7995286" y="3047645"/>
              <a:ext cx="1204176" cy="914096"/>
            </a:xfrm>
            <a:prstGeom prst="rect">
              <a:avLst/>
            </a:prstGeom>
            <a:noFill/>
          </p:spPr>
          <p:txBody>
            <a:bodyPr wrap="square" rtlCol="0">
              <a:spAutoFit/>
            </a:bodyPr>
            <a:lstStyle/>
            <a:p>
              <a:pPr algn="ctr" rtl="0">
                <a:lnSpc>
                  <a:spcPct val="115000"/>
                </a:lnSpc>
              </a:pPr>
              <a:r>
                <a:rPr lang="en-US" sz="48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72">
              <a:extLst>
                <a:ext uri="{FF2B5EF4-FFF2-40B4-BE49-F238E27FC236}">
                  <a16:creationId xmlns="" xmlns:a16="http://schemas.microsoft.com/office/drawing/2014/main" id="{A6F31F93-5A7E-7F5D-F759-E16F2896090C}"/>
                </a:ext>
              </a:extLst>
            </p:cNvPr>
            <p:cNvSpPr txBox="1"/>
            <p:nvPr/>
          </p:nvSpPr>
          <p:spPr>
            <a:xfrm>
              <a:off x="9116869" y="3338405"/>
              <a:ext cx="2473920" cy="1206484"/>
            </a:xfrm>
            <a:prstGeom prst="rect">
              <a:avLst/>
            </a:prstGeom>
            <a:noFill/>
          </p:spPr>
          <p:txBody>
            <a:bodyPr wrap="square">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الانفتاح على التعلّم المستمر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35" descr="Open book with solid fill">
              <a:extLst>
                <a:ext uri="{FF2B5EF4-FFF2-40B4-BE49-F238E27FC236}">
                  <a16:creationId xmlns="" xmlns:a16="http://schemas.microsoft.com/office/drawing/2014/main" id="{4DA9F4AF-119E-4ECF-A1C4-C00C2332377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808254" y="2313572"/>
              <a:ext cx="1174698" cy="1174789"/>
            </a:xfrm>
            <a:prstGeom prst="rect">
              <a:avLst/>
            </a:prstGeom>
          </p:spPr>
        </p:pic>
      </p:grpSp>
      <p:sp>
        <p:nvSpPr>
          <p:cNvPr id="35" name="TextBox 34"/>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044901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1000"/>
                                        <p:tgtEl>
                                          <p:spTgt spid="60"/>
                                        </p:tgtEl>
                                      </p:cBhvr>
                                    </p:animEffect>
                                    <p:anim calcmode="lin" valueType="num">
                                      <p:cBhvr>
                                        <p:cTn id="15" dur="1000" fill="hold"/>
                                        <p:tgtEl>
                                          <p:spTgt spid="60"/>
                                        </p:tgtEl>
                                        <p:attrNameLst>
                                          <p:attrName>ppt_x</p:attrName>
                                        </p:attrNameLst>
                                      </p:cBhvr>
                                      <p:tavLst>
                                        <p:tav tm="0">
                                          <p:val>
                                            <p:strVal val="#ppt_x"/>
                                          </p:val>
                                        </p:tav>
                                        <p:tav tm="100000">
                                          <p:val>
                                            <p:strVal val="#ppt_x"/>
                                          </p:val>
                                        </p:tav>
                                      </p:tavLst>
                                    </p:anim>
                                    <p:anim calcmode="lin" valueType="num">
                                      <p:cBhvr>
                                        <p:cTn id="1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65304A1-8916-9F9E-CB91-B2F36D195F2C}"/>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288176BA-DDE5-A885-CA2A-F84EB958831A}"/>
              </a:ext>
            </a:extLst>
          </p:cNvPr>
          <p:cNvSpPr txBox="1"/>
          <p:nvPr/>
        </p:nvSpPr>
        <p:spPr>
          <a:xfrm>
            <a:off x="1056968" y="-181335"/>
            <a:ext cx="10078064"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السلوكيّات الجديدة التي يجب على الموظفين تبنيها لدعم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DCD4C4A0-4DFD-BD1B-F2D8-8E7A341103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7" name="Group 56">
            <a:extLst>
              <a:ext uri="{FF2B5EF4-FFF2-40B4-BE49-F238E27FC236}">
                <a16:creationId xmlns="" xmlns:a16="http://schemas.microsoft.com/office/drawing/2014/main" id="{BB341BF1-0C45-2B58-8C96-8F3AFA65978F}"/>
              </a:ext>
            </a:extLst>
          </p:cNvPr>
          <p:cNvGrpSpPr/>
          <p:nvPr/>
        </p:nvGrpSpPr>
        <p:grpSpPr>
          <a:xfrm>
            <a:off x="530942" y="1903003"/>
            <a:ext cx="3642701" cy="3963895"/>
            <a:chOff x="530942" y="5598703"/>
            <a:chExt cx="3642701" cy="3963895"/>
          </a:xfrm>
        </p:grpSpPr>
        <p:grpSp>
          <p:nvGrpSpPr>
            <p:cNvPr id="43" name="Group 42">
              <a:extLst>
                <a:ext uri="{FF2B5EF4-FFF2-40B4-BE49-F238E27FC236}">
                  <a16:creationId xmlns="" xmlns:a16="http://schemas.microsoft.com/office/drawing/2014/main" id="{7C5D2599-0AE8-5EF2-F8D2-FC7E4AE886D2}"/>
                </a:ext>
              </a:extLst>
            </p:cNvPr>
            <p:cNvGrpSpPr/>
            <p:nvPr/>
          </p:nvGrpSpPr>
          <p:grpSpPr>
            <a:xfrm>
              <a:off x="530942" y="5598703"/>
              <a:ext cx="3642701" cy="3963895"/>
              <a:chOff x="0" y="1997955"/>
              <a:chExt cx="1989763" cy="2165240"/>
            </a:xfrm>
          </p:grpSpPr>
          <p:sp>
            <p:nvSpPr>
              <p:cNvPr id="46" name="Freeform: Shape 45">
                <a:extLst>
                  <a:ext uri="{FF2B5EF4-FFF2-40B4-BE49-F238E27FC236}">
                    <a16:creationId xmlns="" xmlns:a16="http://schemas.microsoft.com/office/drawing/2014/main" id="{F077C09C-06FA-2EE8-1B43-D390C9FFE0B4}"/>
                  </a:ext>
                </a:extLst>
              </p:cNvPr>
              <p:cNvSpPr/>
              <p:nvPr/>
            </p:nvSpPr>
            <p:spPr>
              <a:xfrm>
                <a:off x="0" y="1997955"/>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7" name="Oval 46">
                <a:extLst>
                  <a:ext uri="{FF2B5EF4-FFF2-40B4-BE49-F238E27FC236}">
                    <a16:creationId xmlns="" xmlns:a16="http://schemas.microsoft.com/office/drawing/2014/main" id="{EA27C9D2-B6BB-7531-3660-FC1C765C245F}"/>
                  </a:ext>
                </a:extLst>
              </p:cNvPr>
              <p:cNvSpPr/>
              <p:nvPr/>
            </p:nvSpPr>
            <p:spPr>
              <a:xfrm>
                <a:off x="175477" y="2173432"/>
                <a:ext cx="1814286" cy="181428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Freeform: Shape 47">
                <a:extLst>
                  <a:ext uri="{FF2B5EF4-FFF2-40B4-BE49-F238E27FC236}">
                    <a16:creationId xmlns="" xmlns:a16="http://schemas.microsoft.com/office/drawing/2014/main" id="{643C7FAE-7D98-4284-E78C-942E24C3CCA4}"/>
                  </a:ext>
                </a:extLst>
              </p:cNvPr>
              <p:cNvSpPr/>
              <p:nvPr/>
            </p:nvSpPr>
            <p:spPr>
              <a:xfrm>
                <a:off x="180910" y="2622409"/>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4" name="TextBox 195">
              <a:extLst>
                <a:ext uri="{FF2B5EF4-FFF2-40B4-BE49-F238E27FC236}">
                  <a16:creationId xmlns="" xmlns:a16="http://schemas.microsoft.com/office/drawing/2014/main" id="{8BB4CBFD-8A5F-6ECB-A6B9-A503A926088F}"/>
                </a:ext>
              </a:extLst>
            </p:cNvPr>
            <p:cNvSpPr txBox="1"/>
            <p:nvPr/>
          </p:nvSpPr>
          <p:spPr>
            <a:xfrm>
              <a:off x="1390786" y="7409068"/>
              <a:ext cx="2692056" cy="120648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تبني الابتكار والتفكير الإبداعي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196">
              <a:extLst>
                <a:ext uri="{FF2B5EF4-FFF2-40B4-BE49-F238E27FC236}">
                  <a16:creationId xmlns="" xmlns:a16="http://schemas.microsoft.com/office/drawing/2014/main" id="{126CBED0-19A2-F06F-87F8-921D454A19D7}"/>
                </a:ext>
              </a:extLst>
            </p:cNvPr>
            <p:cNvSpPr txBox="1"/>
            <p:nvPr/>
          </p:nvSpPr>
          <p:spPr>
            <a:xfrm>
              <a:off x="536943" y="7014863"/>
              <a:ext cx="1204176" cy="941796"/>
            </a:xfrm>
            <a:prstGeom prst="rect">
              <a:avLst/>
            </a:prstGeom>
            <a:noFill/>
          </p:spPr>
          <p:txBody>
            <a:bodyPr wrap="square" rtlCol="0">
              <a:spAutoFit/>
            </a:bodyPr>
            <a:lstStyle/>
            <a:p>
              <a:pPr algn="ctr" rtl="0">
                <a:lnSpc>
                  <a:spcPct val="115000"/>
                </a:lnSpc>
              </a:pPr>
              <a:r>
                <a:rPr lang="en-GB" sz="4800" b="1" dirty="0">
                  <a:solidFill>
                    <a:srgbClr val="FFFFFF"/>
                  </a:solidFill>
                  <a:latin typeface="Adobe Arabic" panose="02040503050201020203" pitchFamily="18" charset="-78"/>
                  <a:cs typeface="Sakkal Majalla" panose="02000000000000000000" pitchFamily="2" charset="-78"/>
                </a:rPr>
                <a:t>06</a:t>
              </a:r>
              <a:endParaRPr lang="en-US" sz="4800" b="1" dirty="0">
                <a:solidFill>
                  <a:srgbClr val="FFFFFF"/>
                </a:solidFill>
                <a:latin typeface="Adobe Arabic" panose="02040503050201020203" pitchFamily="18" charset="-78"/>
                <a:cs typeface="Sakkal Majalla" panose="02000000000000000000" pitchFamily="2" charset="-78"/>
              </a:endParaRPr>
            </a:p>
          </p:txBody>
        </p:sp>
        <p:pic>
          <p:nvPicPr>
            <p:cNvPr id="6" name="Graphic 8" descr="Brain in head with solid fill">
              <a:extLst>
                <a:ext uri="{FF2B5EF4-FFF2-40B4-BE49-F238E27FC236}">
                  <a16:creationId xmlns="" xmlns:a16="http://schemas.microsoft.com/office/drawing/2014/main" id="{CA09BBC7-DE00-0314-8D23-F545E40E967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129592" y="6236624"/>
              <a:ext cx="1137748" cy="1137716"/>
            </a:xfrm>
            <a:prstGeom prst="rect">
              <a:avLst/>
            </a:prstGeom>
          </p:spPr>
        </p:pic>
      </p:grpSp>
      <p:grpSp>
        <p:nvGrpSpPr>
          <p:cNvPr id="56" name="Group 55">
            <a:extLst>
              <a:ext uri="{FF2B5EF4-FFF2-40B4-BE49-F238E27FC236}">
                <a16:creationId xmlns="" xmlns:a16="http://schemas.microsoft.com/office/drawing/2014/main" id="{2C5F88E2-C770-964F-D7EB-E6B124BDD78A}"/>
              </a:ext>
            </a:extLst>
          </p:cNvPr>
          <p:cNvGrpSpPr/>
          <p:nvPr/>
        </p:nvGrpSpPr>
        <p:grpSpPr>
          <a:xfrm>
            <a:off x="4268470" y="1903003"/>
            <a:ext cx="3642701" cy="3963895"/>
            <a:chOff x="4268470" y="5598703"/>
            <a:chExt cx="3642701" cy="3963895"/>
          </a:xfrm>
        </p:grpSpPr>
        <p:grpSp>
          <p:nvGrpSpPr>
            <p:cNvPr id="40" name="Group 39">
              <a:extLst>
                <a:ext uri="{FF2B5EF4-FFF2-40B4-BE49-F238E27FC236}">
                  <a16:creationId xmlns="" xmlns:a16="http://schemas.microsoft.com/office/drawing/2014/main" id="{932F2305-4AA6-B1B5-48CA-E7DDE5298C72}"/>
                </a:ext>
              </a:extLst>
            </p:cNvPr>
            <p:cNvGrpSpPr/>
            <p:nvPr/>
          </p:nvGrpSpPr>
          <p:grpSpPr>
            <a:xfrm>
              <a:off x="4268470" y="5598703"/>
              <a:ext cx="3642701" cy="3963895"/>
              <a:chOff x="1501686" y="1997955"/>
              <a:chExt cx="1989763" cy="2165240"/>
            </a:xfrm>
          </p:grpSpPr>
          <p:sp>
            <p:nvSpPr>
              <p:cNvPr id="49" name="Freeform: Shape 48">
                <a:extLst>
                  <a:ext uri="{FF2B5EF4-FFF2-40B4-BE49-F238E27FC236}">
                    <a16:creationId xmlns="" xmlns:a16="http://schemas.microsoft.com/office/drawing/2014/main" id="{FF9E7E02-6F8D-D26E-6A62-42D35FA86149}"/>
                  </a:ext>
                </a:extLst>
              </p:cNvPr>
              <p:cNvSpPr/>
              <p:nvPr/>
            </p:nvSpPr>
            <p:spPr>
              <a:xfrm>
                <a:off x="1501686" y="1997955"/>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Oval 49">
                <a:extLst>
                  <a:ext uri="{FF2B5EF4-FFF2-40B4-BE49-F238E27FC236}">
                    <a16:creationId xmlns="" xmlns:a16="http://schemas.microsoft.com/office/drawing/2014/main" id="{D65EB38D-B88E-48A7-F397-EA856C86C9C4}"/>
                  </a:ext>
                </a:extLst>
              </p:cNvPr>
              <p:cNvSpPr/>
              <p:nvPr/>
            </p:nvSpPr>
            <p:spPr>
              <a:xfrm>
                <a:off x="1677163" y="2173432"/>
                <a:ext cx="1814286" cy="181428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1" name="Freeform: Shape 50">
                <a:extLst>
                  <a:ext uri="{FF2B5EF4-FFF2-40B4-BE49-F238E27FC236}">
                    <a16:creationId xmlns="" xmlns:a16="http://schemas.microsoft.com/office/drawing/2014/main" id="{60AC5503-1614-943E-157C-E1C7AABB111C}"/>
                  </a:ext>
                </a:extLst>
              </p:cNvPr>
              <p:cNvSpPr/>
              <p:nvPr/>
            </p:nvSpPr>
            <p:spPr>
              <a:xfrm>
                <a:off x="1682596" y="2622409"/>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1" name="TextBox 192">
              <a:extLst>
                <a:ext uri="{FF2B5EF4-FFF2-40B4-BE49-F238E27FC236}">
                  <a16:creationId xmlns="" xmlns:a16="http://schemas.microsoft.com/office/drawing/2014/main" id="{08C483F9-8EFE-D81F-04AF-63493AFFE702}"/>
                </a:ext>
              </a:extLst>
            </p:cNvPr>
            <p:cNvSpPr txBox="1"/>
            <p:nvPr/>
          </p:nvSpPr>
          <p:spPr>
            <a:xfrm>
              <a:off x="5214636" y="7725326"/>
              <a:ext cx="2417175" cy="640175"/>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TextBox 193">
              <a:extLst>
                <a:ext uri="{FF2B5EF4-FFF2-40B4-BE49-F238E27FC236}">
                  <a16:creationId xmlns="" xmlns:a16="http://schemas.microsoft.com/office/drawing/2014/main" id="{539DC464-CC80-9312-229D-612D64E2FB4F}"/>
                </a:ext>
              </a:extLst>
            </p:cNvPr>
            <p:cNvSpPr txBox="1"/>
            <p:nvPr/>
          </p:nvSpPr>
          <p:spPr>
            <a:xfrm>
              <a:off x="4274471" y="7014863"/>
              <a:ext cx="1204176" cy="941796"/>
            </a:xfrm>
            <a:prstGeom prst="rect">
              <a:avLst/>
            </a:prstGeom>
            <a:noFill/>
          </p:spPr>
          <p:txBody>
            <a:bodyPr wrap="square" rtlCol="0">
              <a:spAutoFit/>
            </a:bodyPr>
            <a:lstStyle/>
            <a:p>
              <a:pPr algn="ctr" rtl="0">
                <a:lnSpc>
                  <a:spcPct val="115000"/>
                </a:lnSpc>
              </a:pPr>
              <a:r>
                <a:rPr lang="en-GB" sz="4800" b="1" dirty="0">
                  <a:solidFill>
                    <a:srgbClr val="FFFFFF"/>
                  </a:solidFill>
                  <a:latin typeface="Adobe Arabic" panose="02040503050201020203" pitchFamily="18" charset="-78"/>
                  <a:cs typeface="Sakkal Majalla" panose="02000000000000000000" pitchFamily="2" charset="-78"/>
                </a:rPr>
                <a:t>05</a:t>
              </a:r>
              <a:endParaRPr lang="en-US" sz="4800" b="1" dirty="0">
                <a:solidFill>
                  <a:srgbClr val="FFFFFF"/>
                </a:solidFill>
                <a:latin typeface="Adobe Arabic" panose="02040503050201020203" pitchFamily="18" charset="-78"/>
                <a:cs typeface="Sakkal Majalla" panose="02000000000000000000" pitchFamily="2" charset="-78"/>
              </a:endParaRPr>
            </a:p>
          </p:txBody>
        </p:sp>
        <p:pic>
          <p:nvPicPr>
            <p:cNvPr id="12" name="Graphic 81" descr="Boardroom with solid fill">
              <a:extLst>
                <a:ext uri="{FF2B5EF4-FFF2-40B4-BE49-F238E27FC236}">
                  <a16:creationId xmlns="" xmlns:a16="http://schemas.microsoft.com/office/drawing/2014/main" id="{9BBC8DD7-E148-9E26-D64F-B1FC01C9393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5865656" y="6206083"/>
              <a:ext cx="1450450" cy="1450558"/>
            </a:xfrm>
            <a:prstGeom prst="roundRect">
              <a:avLst/>
            </a:prstGeom>
          </p:spPr>
        </p:pic>
      </p:grpSp>
      <p:grpSp>
        <p:nvGrpSpPr>
          <p:cNvPr id="55" name="Group 54">
            <a:extLst>
              <a:ext uri="{FF2B5EF4-FFF2-40B4-BE49-F238E27FC236}">
                <a16:creationId xmlns="" xmlns:a16="http://schemas.microsoft.com/office/drawing/2014/main" id="{C7E9EE3F-0EAC-C616-363A-73369E5D2809}"/>
              </a:ext>
            </a:extLst>
          </p:cNvPr>
          <p:cNvGrpSpPr/>
          <p:nvPr/>
        </p:nvGrpSpPr>
        <p:grpSpPr>
          <a:xfrm>
            <a:off x="7989287" y="1903003"/>
            <a:ext cx="3642701" cy="3963895"/>
            <a:chOff x="7989287" y="5598703"/>
            <a:chExt cx="3642701" cy="3963895"/>
          </a:xfrm>
        </p:grpSpPr>
        <p:grpSp>
          <p:nvGrpSpPr>
            <p:cNvPr id="37" name="Group 36">
              <a:extLst>
                <a:ext uri="{FF2B5EF4-FFF2-40B4-BE49-F238E27FC236}">
                  <a16:creationId xmlns="" xmlns:a16="http://schemas.microsoft.com/office/drawing/2014/main" id="{CBD9C75C-2C49-73FE-052D-2478F4FDF1BE}"/>
                </a:ext>
              </a:extLst>
            </p:cNvPr>
            <p:cNvGrpSpPr/>
            <p:nvPr/>
          </p:nvGrpSpPr>
          <p:grpSpPr>
            <a:xfrm>
              <a:off x="7989287" y="5598703"/>
              <a:ext cx="3642701" cy="3963895"/>
              <a:chOff x="2996658" y="1997955"/>
              <a:chExt cx="1989763" cy="2165240"/>
            </a:xfrm>
          </p:grpSpPr>
          <p:sp>
            <p:nvSpPr>
              <p:cNvPr id="52" name="Freeform: Shape 51">
                <a:extLst>
                  <a:ext uri="{FF2B5EF4-FFF2-40B4-BE49-F238E27FC236}">
                    <a16:creationId xmlns="" xmlns:a16="http://schemas.microsoft.com/office/drawing/2014/main" id="{EABE1747-FE74-664B-6193-0C2F0A917C7B}"/>
                  </a:ext>
                </a:extLst>
              </p:cNvPr>
              <p:cNvSpPr/>
              <p:nvPr/>
            </p:nvSpPr>
            <p:spPr>
              <a:xfrm>
                <a:off x="2996658" y="1997955"/>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3" name="Oval 52">
                <a:extLst>
                  <a:ext uri="{FF2B5EF4-FFF2-40B4-BE49-F238E27FC236}">
                    <a16:creationId xmlns="" xmlns:a16="http://schemas.microsoft.com/office/drawing/2014/main" id="{138C777B-4146-98F2-ADBA-4BAF8445EACF}"/>
                  </a:ext>
                </a:extLst>
              </p:cNvPr>
              <p:cNvSpPr/>
              <p:nvPr/>
            </p:nvSpPr>
            <p:spPr>
              <a:xfrm>
                <a:off x="3172135" y="2173432"/>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Freeform: Shape 53">
                <a:extLst>
                  <a:ext uri="{FF2B5EF4-FFF2-40B4-BE49-F238E27FC236}">
                    <a16:creationId xmlns="" xmlns:a16="http://schemas.microsoft.com/office/drawing/2014/main" id="{1DDFC35A-24DA-697E-676C-E1CDF3A89D0E}"/>
                  </a:ext>
                </a:extLst>
              </p:cNvPr>
              <p:cNvSpPr/>
              <p:nvPr/>
            </p:nvSpPr>
            <p:spPr>
              <a:xfrm>
                <a:off x="3177568" y="2622409"/>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9" name="TextBox 168">
              <a:extLst>
                <a:ext uri="{FF2B5EF4-FFF2-40B4-BE49-F238E27FC236}">
                  <a16:creationId xmlns="" xmlns:a16="http://schemas.microsoft.com/office/drawing/2014/main" id="{066A190C-9FCB-B2F3-FFB4-0BD67D17E504}"/>
                </a:ext>
              </a:extLst>
            </p:cNvPr>
            <p:cNvSpPr txBox="1"/>
            <p:nvPr/>
          </p:nvSpPr>
          <p:spPr>
            <a:xfrm>
              <a:off x="7995286" y="7014863"/>
              <a:ext cx="1204176" cy="941796"/>
            </a:xfrm>
            <a:prstGeom prst="rect">
              <a:avLst/>
            </a:prstGeom>
            <a:noFill/>
          </p:spPr>
          <p:txBody>
            <a:bodyPr wrap="square" rtlCol="0">
              <a:spAutoFit/>
            </a:bodyPr>
            <a:lstStyle/>
            <a:p>
              <a:pPr algn="ctr" rtl="0">
                <a:lnSpc>
                  <a:spcPct val="115000"/>
                </a:lnSpc>
              </a:pPr>
              <a:r>
                <a:rPr lang="en-GB" sz="4800" b="1" dirty="0">
                  <a:solidFill>
                    <a:srgbClr val="FFFFFF"/>
                  </a:solidFill>
                  <a:latin typeface="Adobe Arabic" panose="02040503050201020203" pitchFamily="18" charset="-78"/>
                  <a:cs typeface="Sakkal Majalla" panose="02000000000000000000" pitchFamily="2" charset="-78"/>
                </a:rPr>
                <a:t>04</a:t>
              </a:r>
              <a:endParaRPr lang="en-US" sz="4800" b="1" dirty="0">
                <a:solidFill>
                  <a:srgbClr val="FFFFFF"/>
                </a:solidFill>
                <a:latin typeface="Adobe Arabic" panose="02040503050201020203" pitchFamily="18" charset="-78"/>
                <a:cs typeface="Sakkal Majalla" panose="02000000000000000000" pitchFamily="2" charset="-78"/>
              </a:endParaRPr>
            </a:p>
          </p:txBody>
        </p:sp>
        <p:sp>
          <p:nvSpPr>
            <p:cNvPr id="36" name="TextBox 165">
              <a:extLst>
                <a:ext uri="{FF2B5EF4-FFF2-40B4-BE49-F238E27FC236}">
                  <a16:creationId xmlns="" xmlns:a16="http://schemas.microsoft.com/office/drawing/2014/main" id="{4017174C-157B-7453-7608-8E40E34998A4}"/>
                </a:ext>
              </a:extLst>
            </p:cNvPr>
            <p:cNvSpPr txBox="1"/>
            <p:nvPr/>
          </p:nvSpPr>
          <p:spPr>
            <a:xfrm>
              <a:off x="9074258" y="7409068"/>
              <a:ext cx="2201561" cy="1206484"/>
            </a:xfrm>
            <a:prstGeom prst="rect">
              <a:avLst/>
            </a:prstGeom>
            <a:noFill/>
          </p:spPr>
          <p:txBody>
            <a:bodyPr wrap="square">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التعاون والعمل الجماعي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48" descr="Handshake with solid fill">
              <a:extLst>
                <a:ext uri="{FF2B5EF4-FFF2-40B4-BE49-F238E27FC236}">
                  <a16:creationId xmlns="" xmlns:a16="http://schemas.microsoft.com/office/drawing/2014/main" id="{5F19C773-3791-AF44-2A19-B85BE1D109F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650769" y="6261672"/>
              <a:ext cx="1265030" cy="1265125"/>
            </a:xfrm>
            <a:prstGeom prst="rect">
              <a:avLst/>
            </a:prstGeom>
          </p:spPr>
        </p:pic>
      </p:grpSp>
      <p:sp>
        <p:nvSpPr>
          <p:cNvPr id="28" name="TextBox 2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7515948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1000"/>
                                        <p:tgtEl>
                                          <p:spTgt spid="56"/>
                                        </p:tgtEl>
                                      </p:cBhvr>
                                    </p:animEffect>
                                    <p:anim calcmode="lin" valueType="num">
                                      <p:cBhvr>
                                        <p:cTn id="15" dur="1000" fill="hold"/>
                                        <p:tgtEl>
                                          <p:spTgt spid="56"/>
                                        </p:tgtEl>
                                        <p:attrNameLst>
                                          <p:attrName>ppt_x</p:attrName>
                                        </p:attrNameLst>
                                      </p:cBhvr>
                                      <p:tavLst>
                                        <p:tav tm="0">
                                          <p:val>
                                            <p:strVal val="#ppt_x"/>
                                          </p:val>
                                        </p:tav>
                                        <p:tav tm="100000">
                                          <p:val>
                                            <p:strVal val="#ppt_x"/>
                                          </p:val>
                                        </p:tav>
                                      </p:tavLst>
                                    </p:anim>
                                    <p:anim calcmode="lin" valueType="num">
                                      <p:cBhvr>
                                        <p:cTn id="1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1000"/>
                                        <p:tgtEl>
                                          <p:spTgt spid="57"/>
                                        </p:tgtEl>
                                      </p:cBhvr>
                                    </p:animEffect>
                                    <p:anim calcmode="lin" valueType="num">
                                      <p:cBhvr>
                                        <p:cTn id="22" dur="1000" fill="hold"/>
                                        <p:tgtEl>
                                          <p:spTgt spid="57"/>
                                        </p:tgtEl>
                                        <p:attrNameLst>
                                          <p:attrName>ppt_x</p:attrName>
                                        </p:attrNameLst>
                                      </p:cBhvr>
                                      <p:tavLst>
                                        <p:tav tm="0">
                                          <p:val>
                                            <p:strVal val="#ppt_x"/>
                                          </p:val>
                                        </p:tav>
                                        <p:tav tm="100000">
                                          <p:val>
                                            <p:strVal val="#ppt_x"/>
                                          </p:val>
                                        </p:tav>
                                      </p:tavLst>
                                    </p:anim>
                                    <p:anim calcmode="lin" valueType="num">
                                      <p:cBhvr>
                                        <p:cTn id="2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A1AA7FD-8619-1DD7-38B9-835FD9B5F43A}"/>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B8321A68-D3D0-E9D5-D865-F5134D7343D5}"/>
              </a:ext>
            </a:extLst>
          </p:cNvPr>
          <p:cNvSpPr txBox="1"/>
          <p:nvPr/>
        </p:nvSpPr>
        <p:spPr>
          <a:xfrm>
            <a:off x="1056968" y="-67035"/>
            <a:ext cx="10078064"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كيفية تشجيع الموظفين على تبنّي السلوكيّات الجديدة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0F306B42-4DE7-6B4F-D9A2-16CB76FD24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 xmlns:a16="http://schemas.microsoft.com/office/drawing/2014/main" id="{36DE7622-4085-43F2-290D-CB157D821A3C}"/>
              </a:ext>
            </a:extLst>
          </p:cNvPr>
          <p:cNvGrpSpPr/>
          <p:nvPr/>
        </p:nvGrpSpPr>
        <p:grpSpPr>
          <a:xfrm>
            <a:off x="590551" y="2018209"/>
            <a:ext cx="3576565" cy="3576386"/>
            <a:chOff x="0" y="0"/>
            <a:chExt cx="1722784" cy="1722784"/>
          </a:xfrm>
        </p:grpSpPr>
        <p:sp>
          <p:nvSpPr>
            <p:cNvPr id="38" name="Oval 37">
              <a:extLst>
                <a:ext uri="{FF2B5EF4-FFF2-40B4-BE49-F238E27FC236}">
                  <a16:creationId xmlns="" xmlns:a16="http://schemas.microsoft.com/office/drawing/2014/main" id="{C33103BA-FD9E-B050-4C21-4F645795A67B}"/>
                </a:ext>
              </a:extLst>
            </p:cNvPr>
            <p:cNvSpPr/>
            <p:nvPr/>
          </p:nvSpPr>
          <p:spPr>
            <a:xfrm>
              <a:off x="0" y="0"/>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8" name="Oval 57">
              <a:extLst>
                <a:ext uri="{FF2B5EF4-FFF2-40B4-BE49-F238E27FC236}">
                  <a16:creationId xmlns="" xmlns:a16="http://schemas.microsoft.com/office/drawing/2014/main" id="{CB6C0C6C-BB7B-95DD-6C01-2F02F0859C95}"/>
                </a:ext>
              </a:extLst>
            </p:cNvPr>
            <p:cNvSpPr/>
            <p:nvPr/>
          </p:nvSpPr>
          <p:spPr>
            <a:xfrm>
              <a:off x="92766" y="92766"/>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9" name="Oval 58">
              <a:extLst>
                <a:ext uri="{FF2B5EF4-FFF2-40B4-BE49-F238E27FC236}">
                  <a16:creationId xmlns="" xmlns:a16="http://schemas.microsoft.com/office/drawing/2014/main" id="{0ED2D3A2-3BD2-32EB-DD43-11EE1B377893}"/>
                </a:ext>
              </a:extLst>
            </p:cNvPr>
            <p:cNvSpPr/>
            <p:nvPr/>
          </p:nvSpPr>
          <p:spPr>
            <a:xfrm>
              <a:off x="172554" y="172554"/>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0" name="TextBox 22">
              <a:extLst>
                <a:ext uri="{FF2B5EF4-FFF2-40B4-BE49-F238E27FC236}">
                  <a16:creationId xmlns="" xmlns:a16="http://schemas.microsoft.com/office/drawing/2014/main" id="{7EEEA2ED-E37B-D2BD-425D-1CD7006DF91F}"/>
                </a:ext>
              </a:extLst>
            </p:cNvPr>
            <p:cNvSpPr txBox="1">
              <a:spLocks noChangeArrowheads="1"/>
            </p:cNvSpPr>
            <p:nvPr/>
          </p:nvSpPr>
          <p:spPr bwMode="auto">
            <a:xfrm flipV="1">
              <a:off x="364422" y="210952"/>
              <a:ext cx="993856" cy="1021345"/>
            </a:xfrm>
            <a:prstGeom prst="rect">
              <a:avLst/>
            </a:prstGeom>
          </p:spPr>
          <p:txBody>
            <a:bodyPr rot="0" vert="horz" wrap="square" lIns="0" tIns="45720" rIns="0" bIns="45720" anchor="b" anchorCtr="0" upright="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مكافأة السلوكيات الإيجابية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 xmlns:a16="http://schemas.microsoft.com/office/drawing/2014/main" id="{C8A805A2-FFF5-5887-077B-D9706B74FBA7}"/>
              </a:ext>
            </a:extLst>
          </p:cNvPr>
          <p:cNvGrpSpPr/>
          <p:nvPr/>
        </p:nvGrpSpPr>
        <p:grpSpPr>
          <a:xfrm>
            <a:off x="4297586" y="2018209"/>
            <a:ext cx="3576565" cy="3576386"/>
            <a:chOff x="1150894" y="0"/>
            <a:chExt cx="1722784" cy="1722784"/>
          </a:xfrm>
        </p:grpSpPr>
        <p:sp>
          <p:nvSpPr>
            <p:cNvPr id="32" name="Oval 31">
              <a:extLst>
                <a:ext uri="{FF2B5EF4-FFF2-40B4-BE49-F238E27FC236}">
                  <a16:creationId xmlns="" xmlns:a16="http://schemas.microsoft.com/office/drawing/2014/main" id="{75166DDA-4963-A97E-D3B7-F9780810AE39}"/>
                </a:ext>
              </a:extLst>
            </p:cNvPr>
            <p:cNvSpPr/>
            <p:nvPr/>
          </p:nvSpPr>
          <p:spPr>
            <a:xfrm>
              <a:off x="1150894" y="0"/>
              <a:ext cx="1722784" cy="1722784"/>
            </a:xfrm>
            <a:prstGeom prst="ellipse">
              <a:avLst/>
            </a:prstGeom>
            <a:noFill/>
            <a:ln>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 xmlns:a16="http://schemas.microsoft.com/office/drawing/2014/main" id="{28398EEB-EAEC-854B-2291-D7AEAE6A3C4D}"/>
                </a:ext>
              </a:extLst>
            </p:cNvPr>
            <p:cNvSpPr/>
            <p:nvPr/>
          </p:nvSpPr>
          <p:spPr>
            <a:xfrm>
              <a:off x="1243660" y="92766"/>
              <a:ext cx="1537252" cy="1537252"/>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 xmlns:a16="http://schemas.microsoft.com/office/drawing/2014/main" id="{F912E360-B20B-DA5B-F7B8-C862C50F4B69}"/>
                </a:ext>
              </a:extLst>
            </p:cNvPr>
            <p:cNvSpPr/>
            <p:nvPr/>
          </p:nvSpPr>
          <p:spPr>
            <a:xfrm>
              <a:off x="1323448" y="172554"/>
              <a:ext cx="1377676" cy="137767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TextBox 13">
              <a:extLst>
                <a:ext uri="{FF2B5EF4-FFF2-40B4-BE49-F238E27FC236}">
                  <a16:creationId xmlns="" xmlns:a16="http://schemas.microsoft.com/office/drawing/2014/main" id="{639A4BAA-9260-0891-9658-E742732FEDD2}"/>
                </a:ext>
              </a:extLst>
            </p:cNvPr>
            <p:cNvSpPr txBox="1">
              <a:spLocks noChangeArrowheads="1"/>
            </p:cNvSpPr>
            <p:nvPr/>
          </p:nvSpPr>
          <p:spPr bwMode="auto">
            <a:xfrm flipV="1">
              <a:off x="1538527" y="264581"/>
              <a:ext cx="965135" cy="967715"/>
            </a:xfrm>
            <a:prstGeom prst="rect">
              <a:avLst/>
            </a:prstGeom>
          </p:spPr>
          <p:txBody>
            <a:bodyPr rot="0" vert="horz" wrap="square" lIns="0" tIns="45720" rIns="0" bIns="45720" anchor="b" anchorCtr="0" upright="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التدريب والدعم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 xmlns:a16="http://schemas.microsoft.com/office/drawing/2014/main" id="{994D83F9-5E93-0D6B-1F1F-D0BCE70DFD31}"/>
              </a:ext>
            </a:extLst>
          </p:cNvPr>
          <p:cNvGrpSpPr/>
          <p:nvPr/>
        </p:nvGrpSpPr>
        <p:grpSpPr>
          <a:xfrm>
            <a:off x="8024884" y="2018209"/>
            <a:ext cx="3576565" cy="3576386"/>
            <a:chOff x="2308079" y="0"/>
            <a:chExt cx="1722784" cy="1722784"/>
          </a:xfrm>
        </p:grpSpPr>
        <p:sp>
          <p:nvSpPr>
            <p:cNvPr id="28" name="Oval 27">
              <a:extLst>
                <a:ext uri="{FF2B5EF4-FFF2-40B4-BE49-F238E27FC236}">
                  <a16:creationId xmlns="" xmlns:a16="http://schemas.microsoft.com/office/drawing/2014/main" id="{F7A9650D-1146-AD2D-41AC-5D4157E491FE}"/>
                </a:ext>
              </a:extLst>
            </p:cNvPr>
            <p:cNvSpPr/>
            <p:nvPr/>
          </p:nvSpPr>
          <p:spPr>
            <a:xfrm>
              <a:off x="2308079"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 xmlns:a16="http://schemas.microsoft.com/office/drawing/2014/main" id="{7B212533-99CB-7F83-59ED-3910088E31D3}"/>
                </a:ext>
              </a:extLst>
            </p:cNvPr>
            <p:cNvSpPr/>
            <p:nvPr/>
          </p:nvSpPr>
          <p:spPr>
            <a:xfrm>
              <a:off x="2400845"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 xmlns:a16="http://schemas.microsoft.com/office/drawing/2014/main" id="{9893A614-35C5-9109-9604-264E98BDEEA0}"/>
                </a:ext>
              </a:extLst>
            </p:cNvPr>
            <p:cNvSpPr/>
            <p:nvPr/>
          </p:nvSpPr>
          <p:spPr>
            <a:xfrm>
              <a:off x="2480633"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TextBox 9">
              <a:extLst>
                <a:ext uri="{FF2B5EF4-FFF2-40B4-BE49-F238E27FC236}">
                  <a16:creationId xmlns="" xmlns:a16="http://schemas.microsoft.com/office/drawing/2014/main" id="{50FBC1B7-8F82-6D58-B2C2-A83D7E5BC591}"/>
                </a:ext>
              </a:extLst>
            </p:cNvPr>
            <p:cNvSpPr txBox="1">
              <a:spLocks noChangeArrowheads="1"/>
            </p:cNvSpPr>
            <p:nvPr/>
          </p:nvSpPr>
          <p:spPr bwMode="auto">
            <a:xfrm flipV="1">
              <a:off x="2400588" y="290729"/>
              <a:ext cx="1537252" cy="798851"/>
            </a:xfrm>
            <a:prstGeom prst="rect">
              <a:avLst/>
            </a:prstGeom>
          </p:spPr>
          <p:txBody>
            <a:bodyPr rot="0" vert="horz" wrap="square" lIns="0" tIns="45720" rIns="0" bIns="45720" anchor="b" anchorCtr="0" upright="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بالقدوة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18"/>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120567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E3C9C87-4F17-FF3F-D0E1-80A7B6513C62}"/>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1A49C26F-B6D7-3732-6827-57042B7C338D}"/>
              </a:ext>
            </a:extLst>
          </p:cNvPr>
          <p:cNvSpPr txBox="1"/>
          <p:nvPr/>
        </p:nvSpPr>
        <p:spPr>
          <a:xfrm>
            <a:off x="1056968" y="-67035"/>
            <a:ext cx="10078064"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كيفية تشجيع الموظفين على تبنّي السلوكيّات الجديدة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F02C7C06-4F92-CA0F-86FF-6C3A2AFB1C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 name="Group 4">
            <a:extLst>
              <a:ext uri="{FF2B5EF4-FFF2-40B4-BE49-F238E27FC236}">
                <a16:creationId xmlns="" xmlns:a16="http://schemas.microsoft.com/office/drawing/2014/main" id="{64D65581-3750-1582-1E1C-B6B33803876B}"/>
              </a:ext>
            </a:extLst>
          </p:cNvPr>
          <p:cNvGrpSpPr/>
          <p:nvPr/>
        </p:nvGrpSpPr>
        <p:grpSpPr>
          <a:xfrm>
            <a:off x="590551" y="2009428"/>
            <a:ext cx="3576565" cy="3576386"/>
            <a:chOff x="0" y="1846412"/>
            <a:chExt cx="1722784" cy="1722784"/>
          </a:xfrm>
        </p:grpSpPr>
        <p:sp>
          <p:nvSpPr>
            <p:cNvPr id="21" name="Oval 20">
              <a:extLst>
                <a:ext uri="{FF2B5EF4-FFF2-40B4-BE49-F238E27FC236}">
                  <a16:creationId xmlns="" xmlns:a16="http://schemas.microsoft.com/office/drawing/2014/main" id="{3815D652-D944-EB47-1DDA-B50B298210E8}"/>
                </a:ext>
              </a:extLst>
            </p:cNvPr>
            <p:cNvSpPr/>
            <p:nvPr/>
          </p:nvSpPr>
          <p:spPr>
            <a:xfrm>
              <a:off x="0" y="184641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 xmlns:a16="http://schemas.microsoft.com/office/drawing/2014/main" id="{3D69D936-7B57-84D8-8F75-0D6103F794E3}"/>
                </a:ext>
              </a:extLst>
            </p:cNvPr>
            <p:cNvSpPr/>
            <p:nvPr/>
          </p:nvSpPr>
          <p:spPr>
            <a:xfrm>
              <a:off x="92766" y="193917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 xmlns:a16="http://schemas.microsoft.com/office/drawing/2014/main" id="{9BFA6BBA-A0A5-BA13-3045-300CCE467B23}"/>
                </a:ext>
              </a:extLst>
            </p:cNvPr>
            <p:cNvSpPr/>
            <p:nvPr/>
          </p:nvSpPr>
          <p:spPr>
            <a:xfrm>
              <a:off x="172554" y="201896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TextBox 59">
              <a:extLst>
                <a:ext uri="{FF2B5EF4-FFF2-40B4-BE49-F238E27FC236}">
                  <a16:creationId xmlns="" xmlns:a16="http://schemas.microsoft.com/office/drawing/2014/main" id="{E13970AC-6383-C7D7-F702-B70749FE7E43}"/>
                </a:ext>
              </a:extLst>
            </p:cNvPr>
            <p:cNvSpPr txBox="1">
              <a:spLocks noChangeArrowheads="1"/>
            </p:cNvSpPr>
            <p:nvPr/>
          </p:nvSpPr>
          <p:spPr bwMode="auto">
            <a:xfrm flipV="1">
              <a:off x="364364" y="2057056"/>
              <a:ext cx="993974" cy="1028214"/>
            </a:xfrm>
            <a:prstGeom prst="rect">
              <a:avLst/>
            </a:prstGeom>
          </p:spPr>
          <p:txBody>
            <a:bodyPr rot="0" vert="horz" wrap="square" lIns="0" tIns="45720" rIns="0" bIns="45720" anchor="b" anchorCtr="0" upright="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المقاومة بشكل استباقي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 xmlns:a16="http://schemas.microsoft.com/office/drawing/2014/main" id="{0813A317-CC47-CB96-D27D-273424DBA186}"/>
              </a:ext>
            </a:extLst>
          </p:cNvPr>
          <p:cNvGrpSpPr/>
          <p:nvPr/>
        </p:nvGrpSpPr>
        <p:grpSpPr>
          <a:xfrm>
            <a:off x="4297586" y="2009428"/>
            <a:ext cx="3576565" cy="3576386"/>
            <a:chOff x="1150894" y="1846412"/>
            <a:chExt cx="1722784" cy="1722784"/>
          </a:xfrm>
        </p:grpSpPr>
        <p:sp>
          <p:nvSpPr>
            <p:cNvPr id="17" name="Oval 16">
              <a:extLst>
                <a:ext uri="{FF2B5EF4-FFF2-40B4-BE49-F238E27FC236}">
                  <a16:creationId xmlns="" xmlns:a16="http://schemas.microsoft.com/office/drawing/2014/main" id="{477A856D-F492-0B83-7334-16E60A23386D}"/>
                </a:ext>
              </a:extLst>
            </p:cNvPr>
            <p:cNvSpPr/>
            <p:nvPr/>
          </p:nvSpPr>
          <p:spPr>
            <a:xfrm>
              <a:off x="1150894" y="1846412"/>
              <a:ext cx="1722784" cy="1722784"/>
            </a:xfrm>
            <a:prstGeom prst="ellipse">
              <a:avLst/>
            </a:prstGeom>
            <a:noFill/>
            <a:ln>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 xmlns:a16="http://schemas.microsoft.com/office/drawing/2014/main" id="{5343DE8C-E466-8300-A466-775CBD398CFE}"/>
                </a:ext>
              </a:extLst>
            </p:cNvPr>
            <p:cNvSpPr/>
            <p:nvPr/>
          </p:nvSpPr>
          <p:spPr>
            <a:xfrm>
              <a:off x="1243660" y="1939178"/>
              <a:ext cx="1537252" cy="1537252"/>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 xmlns:a16="http://schemas.microsoft.com/office/drawing/2014/main" id="{C99F3CB2-E7E5-A451-0B69-7CDB73D454F1}"/>
                </a:ext>
              </a:extLst>
            </p:cNvPr>
            <p:cNvSpPr/>
            <p:nvPr/>
          </p:nvSpPr>
          <p:spPr>
            <a:xfrm>
              <a:off x="1323448" y="2018966"/>
              <a:ext cx="1377676" cy="137767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TextBox 55">
              <a:extLst>
                <a:ext uri="{FF2B5EF4-FFF2-40B4-BE49-F238E27FC236}">
                  <a16:creationId xmlns="" xmlns:a16="http://schemas.microsoft.com/office/drawing/2014/main" id="{45020887-523A-2C5D-FF22-319E323AE4A7}"/>
                </a:ext>
              </a:extLst>
            </p:cNvPr>
            <p:cNvSpPr txBox="1">
              <a:spLocks noChangeArrowheads="1"/>
            </p:cNvSpPr>
            <p:nvPr/>
          </p:nvSpPr>
          <p:spPr bwMode="auto">
            <a:xfrm flipV="1">
              <a:off x="1243529" y="2057058"/>
              <a:ext cx="1537252" cy="872211"/>
            </a:xfrm>
            <a:prstGeom prst="rect">
              <a:avLst/>
            </a:prstGeom>
          </p:spPr>
          <p:txBody>
            <a:bodyPr rot="0" vert="horz" wrap="square" lIns="0" tIns="45720" rIns="0" bIns="45720" anchor="b" anchorCtr="0" upright="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بيئة محفزة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 name="Group 7">
            <a:extLst>
              <a:ext uri="{FF2B5EF4-FFF2-40B4-BE49-F238E27FC236}">
                <a16:creationId xmlns="" xmlns:a16="http://schemas.microsoft.com/office/drawing/2014/main" id="{F2BD819D-C440-DA46-7200-7F449B5F69EE}"/>
              </a:ext>
            </a:extLst>
          </p:cNvPr>
          <p:cNvGrpSpPr/>
          <p:nvPr/>
        </p:nvGrpSpPr>
        <p:grpSpPr>
          <a:xfrm>
            <a:off x="8024884" y="2009428"/>
            <a:ext cx="3576565" cy="3576386"/>
            <a:chOff x="2308079" y="1846412"/>
            <a:chExt cx="1722784" cy="1722784"/>
          </a:xfrm>
        </p:grpSpPr>
        <p:sp>
          <p:nvSpPr>
            <p:cNvPr id="11" name="Oval 10">
              <a:extLst>
                <a:ext uri="{FF2B5EF4-FFF2-40B4-BE49-F238E27FC236}">
                  <a16:creationId xmlns="" xmlns:a16="http://schemas.microsoft.com/office/drawing/2014/main" id="{60B4F922-39F7-C612-4E77-85E61D883672}"/>
                </a:ext>
              </a:extLst>
            </p:cNvPr>
            <p:cNvSpPr/>
            <p:nvPr/>
          </p:nvSpPr>
          <p:spPr>
            <a:xfrm>
              <a:off x="2308079" y="184641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4" name="Oval 13">
              <a:extLst>
                <a:ext uri="{FF2B5EF4-FFF2-40B4-BE49-F238E27FC236}">
                  <a16:creationId xmlns="" xmlns:a16="http://schemas.microsoft.com/office/drawing/2014/main" id="{BA141E14-E7AE-2F26-CD2D-6499E8B371C7}"/>
                </a:ext>
              </a:extLst>
            </p:cNvPr>
            <p:cNvSpPr/>
            <p:nvPr/>
          </p:nvSpPr>
          <p:spPr>
            <a:xfrm>
              <a:off x="2400845" y="193917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Oval 14">
              <a:extLst>
                <a:ext uri="{FF2B5EF4-FFF2-40B4-BE49-F238E27FC236}">
                  <a16:creationId xmlns="" xmlns:a16="http://schemas.microsoft.com/office/drawing/2014/main" id="{F83DA705-4693-EC8A-91D2-49844AE3B5D7}"/>
                </a:ext>
              </a:extLst>
            </p:cNvPr>
            <p:cNvSpPr/>
            <p:nvPr/>
          </p:nvSpPr>
          <p:spPr>
            <a:xfrm>
              <a:off x="2480633" y="201896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TextBox 50">
              <a:extLst>
                <a:ext uri="{FF2B5EF4-FFF2-40B4-BE49-F238E27FC236}">
                  <a16:creationId xmlns="" xmlns:a16="http://schemas.microsoft.com/office/drawing/2014/main" id="{D098DBB6-439F-C7A6-E7B0-B3DE8D7E6BC9}"/>
                </a:ext>
              </a:extLst>
            </p:cNvPr>
            <p:cNvSpPr txBox="1">
              <a:spLocks noChangeArrowheads="1"/>
            </p:cNvSpPr>
            <p:nvPr/>
          </p:nvSpPr>
          <p:spPr bwMode="auto">
            <a:xfrm flipV="1">
              <a:off x="2400717" y="2137012"/>
              <a:ext cx="1537252" cy="792257"/>
            </a:xfrm>
            <a:prstGeom prst="rect">
              <a:avLst/>
            </a:prstGeom>
          </p:spPr>
          <p:txBody>
            <a:bodyPr rot="0" vert="horz" wrap="square" lIns="0" tIns="45720" rIns="0" bIns="45720" anchor="b" anchorCtr="0" upright="1">
              <a:no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ثقافة الشفافية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5" name="TextBox 24"/>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6813937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C12FBF70-787F-FF1E-F1B5-1B9210F9C008}"/>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E208ED03-E564-3624-9D45-DE3B437D83C7}"/>
              </a:ext>
            </a:extLst>
          </p:cNvPr>
          <p:cNvSpPr txBox="1"/>
          <p:nvPr/>
        </p:nvSpPr>
        <p:spPr>
          <a:xfrm>
            <a:off x="1056968" y="-67035"/>
            <a:ext cx="10078064"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كيفية بناء فرق ديناميكية وملهمة جاهزة للتفاعل مع التغيير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DCA5D6C9-EBC8-04B6-7F6A-794740E5EC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 xmlns:a16="http://schemas.microsoft.com/office/drawing/2014/main" id="{EF190A0D-78BE-6546-8428-E796D0A31F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968" y="1581150"/>
            <a:ext cx="4762500" cy="4762500"/>
          </a:xfrm>
          <a:prstGeom prst="rect">
            <a:avLst/>
          </a:prstGeom>
        </p:spPr>
      </p:pic>
      <p:sp>
        <p:nvSpPr>
          <p:cNvPr id="4" name="TextBox 3">
            <a:extLst>
              <a:ext uri="{FF2B5EF4-FFF2-40B4-BE49-F238E27FC236}">
                <a16:creationId xmlns="" xmlns:a16="http://schemas.microsoft.com/office/drawing/2014/main" id="{83D0EFFC-B684-956D-6AC8-CEB9008616E3}"/>
              </a:ext>
            </a:extLst>
          </p:cNvPr>
          <p:cNvSpPr txBox="1"/>
          <p:nvPr/>
        </p:nvSpPr>
        <p:spPr>
          <a:xfrm>
            <a:off x="2421218" y="1961421"/>
            <a:ext cx="7511058" cy="3539430"/>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200000"/>
              </a:lnSpc>
            </a:pPr>
            <a:r>
              <a:rPr lang="ar-SA" dirty="0"/>
              <a:t>التغيير الرقمي يُغير جذرياً طريقة عمل المؤسسات، حيث يتطلب نهجاً جديداً يعتمد على التكنولوجيا، الابتكار، وسرعة التكيّف مع التحولات الرقمية. لتحقيق النجاح في هذا السياق، تحتاج المؤسسات إلى فرق ديناميكية وملهمة قادرة على التفاعل الإيجابي مع التغيير </a:t>
            </a:r>
            <a:r>
              <a:rPr lang="ar-SA" dirty="0" smtClean="0"/>
              <a:t>الرقمي</a:t>
            </a:r>
            <a:r>
              <a:rPr lang="ar-JO" dirty="0" smtClean="0"/>
              <a:t>.</a:t>
            </a:r>
            <a:endParaRPr lang="en-US" dirty="0"/>
          </a:p>
        </p:txBody>
      </p:sp>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322713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B0ABA54-2470-B6E5-B5E7-038F2C27BBF8}"/>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B59CB1E5-A67C-6EE4-A53C-CD9078BE2921}"/>
              </a:ext>
            </a:extLst>
          </p:cNvPr>
          <p:cNvSpPr txBox="1"/>
          <p:nvPr/>
        </p:nvSpPr>
        <p:spPr>
          <a:xfrm>
            <a:off x="1056968" y="-67035"/>
            <a:ext cx="10078064"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خصائص الفرق الديناميكية والملهمة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0A2DEC28-1DB1-BDDC-EDC4-EF0F7754C9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5" name="Group 34">
            <a:extLst>
              <a:ext uri="{FF2B5EF4-FFF2-40B4-BE49-F238E27FC236}">
                <a16:creationId xmlns="" xmlns:a16="http://schemas.microsoft.com/office/drawing/2014/main" id="{95B71E59-37CB-A0A9-2FA7-148EB9701E6C}"/>
              </a:ext>
            </a:extLst>
          </p:cNvPr>
          <p:cNvGrpSpPr/>
          <p:nvPr/>
        </p:nvGrpSpPr>
        <p:grpSpPr>
          <a:xfrm>
            <a:off x="4993808" y="2609850"/>
            <a:ext cx="2253036" cy="2324088"/>
            <a:chOff x="4993808" y="2819400"/>
            <a:chExt cx="2253036" cy="2324088"/>
          </a:xfrm>
        </p:grpSpPr>
        <p:grpSp>
          <p:nvGrpSpPr>
            <p:cNvPr id="16" name="Group 15">
              <a:extLst>
                <a:ext uri="{FF2B5EF4-FFF2-40B4-BE49-F238E27FC236}">
                  <a16:creationId xmlns="" xmlns:a16="http://schemas.microsoft.com/office/drawing/2014/main" id="{FAB8D930-4A14-CDE8-899C-960C3DA8FD51}"/>
                </a:ext>
              </a:extLst>
            </p:cNvPr>
            <p:cNvGrpSpPr/>
            <p:nvPr/>
          </p:nvGrpSpPr>
          <p:grpSpPr>
            <a:xfrm>
              <a:off x="4993808" y="2819400"/>
              <a:ext cx="2253036" cy="2324088"/>
              <a:chOff x="2386310" y="0"/>
              <a:chExt cx="1338154" cy="1380694"/>
            </a:xfrm>
          </p:grpSpPr>
          <p:sp>
            <p:nvSpPr>
              <p:cNvPr id="21" name="Rectangle: Diagonal Corners Rounded 20">
                <a:extLst>
                  <a:ext uri="{FF2B5EF4-FFF2-40B4-BE49-F238E27FC236}">
                    <a16:creationId xmlns="" xmlns:a16="http://schemas.microsoft.com/office/drawing/2014/main" id="{29BFEC8B-D838-A8CE-2144-817A983BA6DF}"/>
                  </a:ext>
                </a:extLst>
              </p:cNvPr>
              <p:cNvSpPr/>
              <p:nvPr/>
            </p:nvSpPr>
            <p:spPr>
              <a:xfrm flipV="1">
                <a:off x="2386310" y="67108"/>
                <a:ext cx="1278364" cy="1313586"/>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Rectangle: Diagonal Corners Rounded 21">
                <a:extLst>
                  <a:ext uri="{FF2B5EF4-FFF2-40B4-BE49-F238E27FC236}">
                    <a16:creationId xmlns="" xmlns:a16="http://schemas.microsoft.com/office/drawing/2014/main" id="{C04898E7-CE42-144A-629E-E734C09B3EA7}"/>
                  </a:ext>
                </a:extLst>
              </p:cNvPr>
              <p:cNvSpPr/>
              <p:nvPr/>
            </p:nvSpPr>
            <p:spPr>
              <a:xfrm flipV="1">
                <a:off x="2446100" y="0"/>
                <a:ext cx="1278364" cy="1313586"/>
              </a:xfrm>
              <a:prstGeom prst="round2DiagRect">
                <a:avLst>
                  <a:gd name="adj1" fmla="val 7948"/>
                  <a:gd name="adj2" fmla="val 45033"/>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TextBox 149">
                <a:extLst>
                  <a:ext uri="{FF2B5EF4-FFF2-40B4-BE49-F238E27FC236}">
                    <a16:creationId xmlns="" xmlns:a16="http://schemas.microsoft.com/office/drawing/2014/main" id="{339F1AC2-9C00-2EFC-E132-81A0FBA858F7}"/>
                  </a:ext>
                </a:extLst>
              </p:cNvPr>
              <p:cNvSpPr txBox="1"/>
              <p:nvPr/>
            </p:nvSpPr>
            <p:spPr>
              <a:xfrm>
                <a:off x="2476725" y="686365"/>
                <a:ext cx="1211557" cy="380315"/>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14" descr="Business Growth with solid fill">
              <a:extLst>
                <a:ext uri="{FF2B5EF4-FFF2-40B4-BE49-F238E27FC236}">
                  <a16:creationId xmlns="" xmlns:a16="http://schemas.microsoft.com/office/drawing/2014/main" id="{F38CA8D9-5434-453C-9B27-95217EC6890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5718210" y="2976727"/>
              <a:ext cx="1039127" cy="1038873"/>
            </a:xfrm>
            <a:prstGeom prst="rect">
              <a:avLst/>
            </a:prstGeom>
          </p:spPr>
        </p:pic>
      </p:grpSp>
      <p:grpSp>
        <p:nvGrpSpPr>
          <p:cNvPr id="36" name="Group 35">
            <a:extLst>
              <a:ext uri="{FF2B5EF4-FFF2-40B4-BE49-F238E27FC236}">
                <a16:creationId xmlns="" xmlns:a16="http://schemas.microsoft.com/office/drawing/2014/main" id="{4D7023CE-A8C4-B309-32F5-FAC1F836145C}"/>
              </a:ext>
            </a:extLst>
          </p:cNvPr>
          <p:cNvGrpSpPr/>
          <p:nvPr/>
        </p:nvGrpSpPr>
        <p:grpSpPr>
          <a:xfrm>
            <a:off x="2690440" y="2609854"/>
            <a:ext cx="2253034" cy="2324090"/>
            <a:chOff x="2690440" y="2819404"/>
            <a:chExt cx="2253034" cy="2324090"/>
          </a:xfrm>
        </p:grpSpPr>
        <p:grpSp>
          <p:nvGrpSpPr>
            <p:cNvPr id="17" name="Group 16">
              <a:extLst>
                <a:ext uri="{FF2B5EF4-FFF2-40B4-BE49-F238E27FC236}">
                  <a16:creationId xmlns="" xmlns:a16="http://schemas.microsoft.com/office/drawing/2014/main" id="{4273181E-0AF1-DEF8-3D09-8AD1BE82B430}"/>
                </a:ext>
              </a:extLst>
            </p:cNvPr>
            <p:cNvGrpSpPr/>
            <p:nvPr/>
          </p:nvGrpSpPr>
          <p:grpSpPr>
            <a:xfrm>
              <a:off x="2690440" y="2819404"/>
              <a:ext cx="2253034" cy="2324090"/>
              <a:chOff x="1196774" y="2"/>
              <a:chExt cx="1338154" cy="1380694"/>
            </a:xfrm>
          </p:grpSpPr>
          <p:sp>
            <p:nvSpPr>
              <p:cNvPr id="18" name="Rectangle: Diagonal Corners Rounded 17">
                <a:extLst>
                  <a:ext uri="{FF2B5EF4-FFF2-40B4-BE49-F238E27FC236}">
                    <a16:creationId xmlns="" xmlns:a16="http://schemas.microsoft.com/office/drawing/2014/main" id="{3C79056C-6143-C025-0801-B0978ABC747A}"/>
                  </a:ext>
                </a:extLst>
              </p:cNvPr>
              <p:cNvSpPr/>
              <p:nvPr/>
            </p:nvSpPr>
            <p:spPr>
              <a:xfrm flipV="1">
                <a:off x="1196774" y="67110"/>
                <a:ext cx="1278364" cy="1313586"/>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Rectangle: Diagonal Corners Rounded 18">
                <a:extLst>
                  <a:ext uri="{FF2B5EF4-FFF2-40B4-BE49-F238E27FC236}">
                    <a16:creationId xmlns="" xmlns:a16="http://schemas.microsoft.com/office/drawing/2014/main" id="{99FC58FF-7FAD-3194-8FC6-9D419959197F}"/>
                  </a:ext>
                </a:extLst>
              </p:cNvPr>
              <p:cNvSpPr/>
              <p:nvPr/>
            </p:nvSpPr>
            <p:spPr>
              <a:xfrm flipV="1">
                <a:off x="1256564" y="2"/>
                <a:ext cx="1278364" cy="1313586"/>
              </a:xfrm>
              <a:prstGeom prst="round2DiagRect">
                <a:avLst>
                  <a:gd name="adj1" fmla="val 7948"/>
                  <a:gd name="adj2" fmla="val 45033"/>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TextBox 144">
                <a:extLst>
                  <a:ext uri="{FF2B5EF4-FFF2-40B4-BE49-F238E27FC236}">
                    <a16:creationId xmlns="" xmlns:a16="http://schemas.microsoft.com/office/drawing/2014/main" id="{2C1816CC-6E08-9C8A-8033-27BC043D754A}"/>
                  </a:ext>
                </a:extLst>
              </p:cNvPr>
              <p:cNvSpPr txBox="1"/>
              <p:nvPr/>
            </p:nvSpPr>
            <p:spPr>
              <a:xfrm>
                <a:off x="1316186" y="686365"/>
                <a:ext cx="1153865" cy="380315"/>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8" descr="Brain in head with solid fill">
              <a:extLst>
                <a:ext uri="{FF2B5EF4-FFF2-40B4-BE49-F238E27FC236}">
                  <a16:creationId xmlns="" xmlns:a16="http://schemas.microsoft.com/office/drawing/2014/main" id="{E44873EE-F0B5-453D-BC8A-088A88190EC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3468550" y="2955419"/>
              <a:ext cx="968700" cy="968463"/>
            </a:xfrm>
            <a:prstGeom prst="rect">
              <a:avLst/>
            </a:prstGeom>
          </p:spPr>
        </p:pic>
      </p:grpSp>
      <p:grpSp>
        <p:nvGrpSpPr>
          <p:cNvPr id="34" name="Group 33">
            <a:extLst>
              <a:ext uri="{FF2B5EF4-FFF2-40B4-BE49-F238E27FC236}">
                <a16:creationId xmlns="" xmlns:a16="http://schemas.microsoft.com/office/drawing/2014/main" id="{8CE1E5ED-75BC-9708-936B-5FD77B05A28A}"/>
              </a:ext>
            </a:extLst>
          </p:cNvPr>
          <p:cNvGrpSpPr/>
          <p:nvPr/>
        </p:nvGrpSpPr>
        <p:grpSpPr>
          <a:xfrm>
            <a:off x="7284873" y="2609858"/>
            <a:ext cx="2253032" cy="2324092"/>
            <a:chOff x="7284873" y="2819408"/>
            <a:chExt cx="2253032" cy="2324092"/>
          </a:xfrm>
        </p:grpSpPr>
        <p:grpSp>
          <p:nvGrpSpPr>
            <p:cNvPr id="15" name="Group 14">
              <a:extLst>
                <a:ext uri="{FF2B5EF4-FFF2-40B4-BE49-F238E27FC236}">
                  <a16:creationId xmlns="" xmlns:a16="http://schemas.microsoft.com/office/drawing/2014/main" id="{AC1DF602-18EB-469C-7579-DA7CA267A6B3}"/>
                </a:ext>
              </a:extLst>
            </p:cNvPr>
            <p:cNvGrpSpPr/>
            <p:nvPr/>
          </p:nvGrpSpPr>
          <p:grpSpPr>
            <a:xfrm>
              <a:off x="7284873" y="2819408"/>
              <a:ext cx="2253032" cy="2324092"/>
              <a:chOff x="3569492" y="4"/>
              <a:chExt cx="1338154" cy="1380694"/>
            </a:xfrm>
          </p:grpSpPr>
          <p:sp>
            <p:nvSpPr>
              <p:cNvPr id="24" name="Rectangle: Diagonal Corners Rounded 23">
                <a:extLst>
                  <a:ext uri="{FF2B5EF4-FFF2-40B4-BE49-F238E27FC236}">
                    <a16:creationId xmlns="" xmlns:a16="http://schemas.microsoft.com/office/drawing/2014/main" id="{971DA3CC-A8CA-F78D-054E-141C0608D582}"/>
                  </a:ext>
                </a:extLst>
              </p:cNvPr>
              <p:cNvSpPr/>
              <p:nvPr/>
            </p:nvSpPr>
            <p:spPr>
              <a:xfrm flipV="1">
                <a:off x="3569492" y="67112"/>
                <a:ext cx="1278364" cy="1313586"/>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Rectangle: Diagonal Corners Rounded 24">
                <a:extLst>
                  <a:ext uri="{FF2B5EF4-FFF2-40B4-BE49-F238E27FC236}">
                    <a16:creationId xmlns="" xmlns:a16="http://schemas.microsoft.com/office/drawing/2014/main" id="{BEFF52BE-0C2B-C601-F435-73834B6C42D4}"/>
                  </a:ext>
                </a:extLst>
              </p:cNvPr>
              <p:cNvSpPr/>
              <p:nvPr/>
            </p:nvSpPr>
            <p:spPr>
              <a:xfrm flipV="1">
                <a:off x="3629282" y="4"/>
                <a:ext cx="1278364" cy="1313586"/>
              </a:xfrm>
              <a:prstGeom prst="round2DiagRect">
                <a:avLst>
                  <a:gd name="adj1" fmla="val 7948"/>
                  <a:gd name="adj2" fmla="val 45033"/>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TextBox 153">
                <a:extLst>
                  <a:ext uri="{FF2B5EF4-FFF2-40B4-BE49-F238E27FC236}">
                    <a16:creationId xmlns="" xmlns:a16="http://schemas.microsoft.com/office/drawing/2014/main" id="{3EEDCC28-8E59-2411-2FFE-D8AA64B3F874}"/>
                  </a:ext>
                </a:extLst>
              </p:cNvPr>
              <p:cNvSpPr txBox="1"/>
              <p:nvPr/>
            </p:nvSpPr>
            <p:spPr>
              <a:xfrm>
                <a:off x="3639009" y="686364"/>
                <a:ext cx="1179426" cy="380314"/>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التعاون الفعّال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8" name="رسم 64" descr="قاعة مجلس الإدارة">
              <a:extLst>
                <a:ext uri="{FF2B5EF4-FFF2-40B4-BE49-F238E27FC236}">
                  <a16:creationId xmlns="" xmlns:a16="http://schemas.microsoft.com/office/drawing/2014/main" id="{60AF035E-CDD2-4636-A402-0A47FBAA1CE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7900019" y="2976727"/>
              <a:ext cx="1153932" cy="1153650"/>
            </a:xfrm>
            <a:prstGeom prst="snip1Rect">
              <a:avLst/>
            </a:prstGeom>
          </p:spPr>
        </p:pic>
      </p:grpSp>
      <p:grpSp>
        <p:nvGrpSpPr>
          <p:cNvPr id="37" name="Group 36">
            <a:extLst>
              <a:ext uri="{FF2B5EF4-FFF2-40B4-BE49-F238E27FC236}">
                <a16:creationId xmlns="" xmlns:a16="http://schemas.microsoft.com/office/drawing/2014/main" id="{45351624-D04E-E92D-69C5-D8E386D8FE08}"/>
              </a:ext>
            </a:extLst>
          </p:cNvPr>
          <p:cNvGrpSpPr/>
          <p:nvPr/>
        </p:nvGrpSpPr>
        <p:grpSpPr>
          <a:xfrm>
            <a:off x="373057" y="2609854"/>
            <a:ext cx="2253030" cy="2324090"/>
            <a:chOff x="373057" y="2819404"/>
            <a:chExt cx="2253030" cy="2324090"/>
          </a:xfrm>
        </p:grpSpPr>
        <p:grpSp>
          <p:nvGrpSpPr>
            <p:cNvPr id="13" name="Group 12">
              <a:extLst>
                <a:ext uri="{FF2B5EF4-FFF2-40B4-BE49-F238E27FC236}">
                  <a16:creationId xmlns="" xmlns:a16="http://schemas.microsoft.com/office/drawing/2014/main" id="{694665A1-903D-F4A1-E70A-2FCF073CC7E1}"/>
                </a:ext>
              </a:extLst>
            </p:cNvPr>
            <p:cNvGrpSpPr/>
            <p:nvPr/>
          </p:nvGrpSpPr>
          <p:grpSpPr>
            <a:xfrm>
              <a:off x="373057" y="2819404"/>
              <a:ext cx="2253030" cy="2324090"/>
              <a:chOff x="0" y="2"/>
              <a:chExt cx="1338154" cy="1380694"/>
            </a:xfrm>
          </p:grpSpPr>
          <p:sp>
            <p:nvSpPr>
              <p:cNvPr id="30" name="Rectangle: Diagonal Corners Rounded 29">
                <a:extLst>
                  <a:ext uri="{FF2B5EF4-FFF2-40B4-BE49-F238E27FC236}">
                    <a16:creationId xmlns="" xmlns:a16="http://schemas.microsoft.com/office/drawing/2014/main" id="{F13366F3-102D-EC5C-0BEC-F68B52E95F1D}"/>
                  </a:ext>
                </a:extLst>
              </p:cNvPr>
              <p:cNvSpPr/>
              <p:nvPr/>
            </p:nvSpPr>
            <p:spPr>
              <a:xfrm flipV="1">
                <a:off x="0" y="67110"/>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Rectangle: Diagonal Corners Rounded 30">
                <a:extLst>
                  <a:ext uri="{FF2B5EF4-FFF2-40B4-BE49-F238E27FC236}">
                    <a16:creationId xmlns="" xmlns:a16="http://schemas.microsoft.com/office/drawing/2014/main" id="{C9ACAACB-5589-9274-2FBE-A0C43C005151}"/>
                  </a:ext>
                </a:extLst>
              </p:cNvPr>
              <p:cNvSpPr/>
              <p:nvPr/>
            </p:nvSpPr>
            <p:spPr>
              <a:xfrm flipV="1">
                <a:off x="59790" y="2"/>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TextBox 159">
                <a:extLst>
                  <a:ext uri="{FF2B5EF4-FFF2-40B4-BE49-F238E27FC236}">
                    <a16:creationId xmlns="" xmlns:a16="http://schemas.microsoft.com/office/drawing/2014/main" id="{3930AB56-2C8A-285F-A9A8-8C73A0EA9E60}"/>
                  </a:ext>
                </a:extLst>
              </p:cNvPr>
              <p:cNvSpPr txBox="1"/>
              <p:nvPr/>
            </p:nvSpPr>
            <p:spPr>
              <a:xfrm>
                <a:off x="13995" y="503247"/>
                <a:ext cx="1299195" cy="716747"/>
              </a:xfrm>
              <a:prstGeom prst="rect">
                <a:avLst/>
              </a:prstGeom>
              <a:noFill/>
            </p:spPr>
            <p:txBody>
              <a:bodyPr wrap="square" rtlCol="0">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بالتعلّم المستمر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2" descr="Books with solid fill">
              <a:extLst>
                <a:ext uri="{FF2B5EF4-FFF2-40B4-BE49-F238E27FC236}">
                  <a16:creationId xmlns="" xmlns:a16="http://schemas.microsoft.com/office/drawing/2014/main" id="{99DE65C5-1AD0-4010-8DDC-481A6E5FECF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084686" y="2879602"/>
              <a:ext cx="1012326" cy="1012079"/>
            </a:xfrm>
            <a:prstGeom prst="rect">
              <a:avLst/>
            </a:prstGeom>
          </p:spPr>
        </p:pic>
      </p:grpSp>
      <p:grpSp>
        <p:nvGrpSpPr>
          <p:cNvPr id="33" name="Group 32">
            <a:extLst>
              <a:ext uri="{FF2B5EF4-FFF2-40B4-BE49-F238E27FC236}">
                <a16:creationId xmlns="" xmlns:a16="http://schemas.microsoft.com/office/drawing/2014/main" id="{46EC87C9-2E7A-6F79-D80C-FBFB1ECC6C84}"/>
              </a:ext>
            </a:extLst>
          </p:cNvPr>
          <p:cNvGrpSpPr/>
          <p:nvPr/>
        </p:nvGrpSpPr>
        <p:grpSpPr>
          <a:xfrm>
            <a:off x="9565913" y="2609854"/>
            <a:ext cx="2253030" cy="2324088"/>
            <a:chOff x="9565913" y="2819404"/>
            <a:chExt cx="2253030" cy="2324088"/>
          </a:xfrm>
        </p:grpSpPr>
        <p:grpSp>
          <p:nvGrpSpPr>
            <p:cNvPr id="14" name="Group 13">
              <a:extLst>
                <a:ext uri="{FF2B5EF4-FFF2-40B4-BE49-F238E27FC236}">
                  <a16:creationId xmlns="" xmlns:a16="http://schemas.microsoft.com/office/drawing/2014/main" id="{2B9B712C-9117-7BD4-26C4-057680179216}"/>
                </a:ext>
              </a:extLst>
            </p:cNvPr>
            <p:cNvGrpSpPr/>
            <p:nvPr/>
          </p:nvGrpSpPr>
          <p:grpSpPr>
            <a:xfrm>
              <a:off x="9565913" y="2819404"/>
              <a:ext cx="2253030" cy="2324088"/>
              <a:chOff x="4747497" y="2"/>
              <a:chExt cx="1338154" cy="1380695"/>
            </a:xfrm>
          </p:grpSpPr>
          <p:sp>
            <p:nvSpPr>
              <p:cNvPr id="27" name="Rectangle: Diagonal Corners Rounded 26">
                <a:extLst>
                  <a:ext uri="{FF2B5EF4-FFF2-40B4-BE49-F238E27FC236}">
                    <a16:creationId xmlns="" xmlns:a16="http://schemas.microsoft.com/office/drawing/2014/main" id="{8B76D86C-276C-DA7D-9D5B-EB6CE0395E44}"/>
                  </a:ext>
                </a:extLst>
              </p:cNvPr>
              <p:cNvSpPr/>
              <p:nvPr/>
            </p:nvSpPr>
            <p:spPr>
              <a:xfrm flipV="1">
                <a:off x="4747497" y="67111"/>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Rectangle: Diagonal Corners Rounded 27">
                <a:extLst>
                  <a:ext uri="{FF2B5EF4-FFF2-40B4-BE49-F238E27FC236}">
                    <a16:creationId xmlns="" xmlns:a16="http://schemas.microsoft.com/office/drawing/2014/main" id="{39A191E2-B567-CFC9-5BB3-4B11BE09EB7E}"/>
                  </a:ext>
                </a:extLst>
              </p:cNvPr>
              <p:cNvSpPr/>
              <p:nvPr/>
            </p:nvSpPr>
            <p:spPr>
              <a:xfrm flipV="1">
                <a:off x="4807287" y="2"/>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TextBox 156">
                <a:extLst>
                  <a:ext uri="{FF2B5EF4-FFF2-40B4-BE49-F238E27FC236}">
                    <a16:creationId xmlns="" xmlns:a16="http://schemas.microsoft.com/office/drawing/2014/main" id="{54D75491-47E3-5A04-9C45-8D9D28B5B9CE}"/>
                  </a:ext>
                </a:extLst>
              </p:cNvPr>
              <p:cNvSpPr txBox="1"/>
              <p:nvPr/>
            </p:nvSpPr>
            <p:spPr>
              <a:xfrm>
                <a:off x="4841746" y="710250"/>
                <a:ext cx="1208639" cy="380315"/>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21" descr="Group brainstorm with solid fill">
              <a:extLst>
                <a:ext uri="{FF2B5EF4-FFF2-40B4-BE49-F238E27FC236}">
                  <a16:creationId xmlns="" xmlns:a16="http://schemas.microsoft.com/office/drawing/2014/main" id="{F6605D44-5617-4C10-86E6-B657BC465EFB}"/>
                </a:ext>
              </a:extLst>
            </p:cNvPr>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10297672" y="3006143"/>
              <a:ext cx="1016913" cy="949008"/>
            </a:xfrm>
            <a:prstGeom prst="rect">
              <a:avLst/>
            </a:prstGeom>
          </p:spPr>
        </p:pic>
      </p:grpSp>
      <p:sp>
        <p:nvSpPr>
          <p:cNvPr id="38" name="TextBox 3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1542530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C4B5991-1DE4-9179-FB47-E90A46794C2F}"/>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DCD1FD81-3209-BDD4-D5D1-786548638535}"/>
              </a:ext>
            </a:extLst>
          </p:cNvPr>
          <p:cNvSpPr txBox="1"/>
          <p:nvPr/>
        </p:nvSpPr>
        <p:spPr>
          <a:xfrm>
            <a:off x="1056968" y="-67035"/>
            <a:ext cx="10078064"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خطوات بناء فرق ديناميكية ومُلهمة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C74CDA81-9E91-5A77-8BE4-9E2F639F6A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4" name="Group 63">
            <a:extLst>
              <a:ext uri="{FF2B5EF4-FFF2-40B4-BE49-F238E27FC236}">
                <a16:creationId xmlns="" xmlns:a16="http://schemas.microsoft.com/office/drawing/2014/main" id="{94B29C6B-FEE7-0080-0E27-1A30EBE8D0ED}"/>
              </a:ext>
            </a:extLst>
          </p:cNvPr>
          <p:cNvGrpSpPr/>
          <p:nvPr/>
        </p:nvGrpSpPr>
        <p:grpSpPr>
          <a:xfrm>
            <a:off x="388995" y="3215187"/>
            <a:ext cx="4291050" cy="1152248"/>
            <a:chOff x="388995" y="3215187"/>
            <a:chExt cx="4291050" cy="1152248"/>
          </a:xfrm>
        </p:grpSpPr>
        <p:sp>
          <p:nvSpPr>
            <p:cNvPr id="44" name="Freeform: Shape 43">
              <a:extLst>
                <a:ext uri="{FF2B5EF4-FFF2-40B4-BE49-F238E27FC236}">
                  <a16:creationId xmlns="" xmlns:a16="http://schemas.microsoft.com/office/drawing/2014/main" id="{077ABB26-8064-4FAF-9070-6D9561D5AEE7}"/>
                </a:ext>
              </a:extLst>
            </p:cNvPr>
            <p:cNvSpPr/>
            <p:nvPr/>
          </p:nvSpPr>
          <p:spPr>
            <a:xfrm flipH="1">
              <a:off x="3531735" y="3224049"/>
              <a:ext cx="1148310" cy="1057604"/>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0" name="Freeform: Shape 49">
              <a:extLst>
                <a:ext uri="{FF2B5EF4-FFF2-40B4-BE49-F238E27FC236}">
                  <a16:creationId xmlns="" xmlns:a16="http://schemas.microsoft.com/office/drawing/2014/main" id="{3B556101-FEED-4C1E-9614-1CD2C183434C}"/>
                </a:ext>
              </a:extLst>
            </p:cNvPr>
            <p:cNvSpPr/>
            <p:nvPr/>
          </p:nvSpPr>
          <p:spPr>
            <a:xfrm flipH="1">
              <a:off x="388995" y="3224049"/>
              <a:ext cx="3193790" cy="1057604"/>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9" name="TextBox 18">
              <a:extLst>
                <a:ext uri="{FF2B5EF4-FFF2-40B4-BE49-F238E27FC236}">
                  <a16:creationId xmlns="" xmlns:a16="http://schemas.microsoft.com/office/drawing/2014/main" id="{6C331E26-016A-4833-BEAD-F1439835AB89}"/>
                </a:ext>
              </a:extLst>
            </p:cNvPr>
            <p:cNvSpPr txBox="1">
              <a:spLocks noChangeArrowheads="1"/>
            </p:cNvSpPr>
            <p:nvPr/>
          </p:nvSpPr>
          <p:spPr bwMode="auto">
            <a:xfrm>
              <a:off x="526835" y="3215187"/>
              <a:ext cx="2918113" cy="1152248"/>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تزويد الفريق بالأدوات الرقمية المناسبة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Graphic 149" descr="Internet with solid fill">
              <a:extLst>
                <a:ext uri="{FF2B5EF4-FFF2-40B4-BE49-F238E27FC236}">
                  <a16:creationId xmlns="" xmlns:a16="http://schemas.microsoft.com/office/drawing/2014/main" id="{496BA368-639C-4CFA-B778-57F681DE103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3629206" y="3351662"/>
              <a:ext cx="868782" cy="868742"/>
            </a:xfrm>
            <a:prstGeom prst="rect">
              <a:avLst/>
            </a:prstGeom>
          </p:spPr>
        </p:pic>
      </p:grpSp>
      <p:grpSp>
        <p:nvGrpSpPr>
          <p:cNvPr id="60" name="Group 59">
            <a:extLst>
              <a:ext uri="{FF2B5EF4-FFF2-40B4-BE49-F238E27FC236}">
                <a16:creationId xmlns="" xmlns:a16="http://schemas.microsoft.com/office/drawing/2014/main" id="{B3141D9B-C822-A2DE-7465-69ED99535ABA}"/>
              </a:ext>
            </a:extLst>
          </p:cNvPr>
          <p:cNvGrpSpPr/>
          <p:nvPr/>
        </p:nvGrpSpPr>
        <p:grpSpPr>
          <a:xfrm>
            <a:off x="6560069" y="1123950"/>
            <a:ext cx="4291049" cy="1205539"/>
            <a:chOff x="6560069" y="1123950"/>
            <a:chExt cx="4291049" cy="1205539"/>
          </a:xfrm>
        </p:grpSpPr>
        <p:sp>
          <p:nvSpPr>
            <p:cNvPr id="42" name="Freeform: Shape 41">
              <a:extLst>
                <a:ext uri="{FF2B5EF4-FFF2-40B4-BE49-F238E27FC236}">
                  <a16:creationId xmlns="" xmlns:a16="http://schemas.microsoft.com/office/drawing/2014/main" id="{BF277A3C-06E0-4F1A-9877-7A50C6DF7AB9}"/>
                </a:ext>
              </a:extLst>
            </p:cNvPr>
            <p:cNvSpPr/>
            <p:nvPr/>
          </p:nvSpPr>
          <p:spPr>
            <a:xfrm flipH="1">
              <a:off x="6560069" y="1145813"/>
              <a:ext cx="1625290" cy="1035741"/>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9" name="Freeform: Shape 48">
              <a:extLst>
                <a:ext uri="{FF2B5EF4-FFF2-40B4-BE49-F238E27FC236}">
                  <a16:creationId xmlns="" xmlns:a16="http://schemas.microsoft.com/office/drawing/2014/main" id="{9F4EB31D-7387-41B6-B6F8-DDD3CCBDFE06}"/>
                </a:ext>
              </a:extLst>
            </p:cNvPr>
            <p:cNvSpPr/>
            <p:nvPr/>
          </p:nvSpPr>
          <p:spPr>
            <a:xfrm flipH="1">
              <a:off x="6946497" y="1123950"/>
              <a:ext cx="3904621" cy="1057604"/>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4" name="TextBox 18">
              <a:extLst>
                <a:ext uri="{FF2B5EF4-FFF2-40B4-BE49-F238E27FC236}">
                  <a16:creationId xmlns="" xmlns:a16="http://schemas.microsoft.com/office/drawing/2014/main" id="{B18E5594-BAD4-46D7-8428-2875E4EA7B8D}"/>
                </a:ext>
              </a:extLst>
            </p:cNvPr>
            <p:cNvSpPr txBox="1">
              <a:spLocks noChangeArrowheads="1"/>
            </p:cNvSpPr>
            <p:nvPr/>
          </p:nvSpPr>
          <p:spPr bwMode="auto">
            <a:xfrm>
              <a:off x="7664488" y="1147242"/>
              <a:ext cx="3164220" cy="776808"/>
            </a:xfrm>
            <a:prstGeom prst="rect">
              <a:avLst/>
            </a:prstGeom>
          </p:spPr>
          <p:txBody>
            <a:bodyPr rot="0" vert="horz" wrap="square" lIns="0" tIns="45720" rIns="0" bIns="45720" anchor="b" anchorCtr="0" upright="1">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الأعضاء المناسبين</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Graphic 32" descr="Target Audience with solid fill">
              <a:extLst>
                <a:ext uri="{FF2B5EF4-FFF2-40B4-BE49-F238E27FC236}">
                  <a16:creationId xmlns="" xmlns:a16="http://schemas.microsoft.com/office/drawing/2014/main" id="{9A624856-CCAF-41E2-A90A-5863FC2830B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6646099" y="1287721"/>
              <a:ext cx="1041816" cy="1041768"/>
            </a:xfrm>
            <a:prstGeom prst="rect">
              <a:avLst/>
            </a:prstGeom>
          </p:spPr>
        </p:pic>
      </p:grpSp>
      <p:grpSp>
        <p:nvGrpSpPr>
          <p:cNvPr id="63" name="Group 62">
            <a:extLst>
              <a:ext uri="{FF2B5EF4-FFF2-40B4-BE49-F238E27FC236}">
                <a16:creationId xmlns="" xmlns:a16="http://schemas.microsoft.com/office/drawing/2014/main" id="{7E49FAEB-BB3C-4205-F29F-C53F5EC943F3}"/>
              </a:ext>
            </a:extLst>
          </p:cNvPr>
          <p:cNvGrpSpPr/>
          <p:nvPr/>
        </p:nvGrpSpPr>
        <p:grpSpPr>
          <a:xfrm>
            <a:off x="1340882" y="5135494"/>
            <a:ext cx="4291051" cy="1246256"/>
            <a:chOff x="1340882" y="5135494"/>
            <a:chExt cx="4291051" cy="1246256"/>
          </a:xfrm>
        </p:grpSpPr>
        <p:sp>
          <p:nvSpPr>
            <p:cNvPr id="46" name="Freeform: Shape 45">
              <a:extLst>
                <a:ext uri="{FF2B5EF4-FFF2-40B4-BE49-F238E27FC236}">
                  <a16:creationId xmlns="" xmlns:a16="http://schemas.microsoft.com/office/drawing/2014/main" id="{A0361A27-CF44-46CB-9C79-E52F9230C274}"/>
                </a:ext>
              </a:extLst>
            </p:cNvPr>
            <p:cNvSpPr/>
            <p:nvPr/>
          </p:nvSpPr>
          <p:spPr>
            <a:xfrm flipH="1">
              <a:off x="4006645" y="5324146"/>
              <a:ext cx="1625288" cy="1035741"/>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2" name="Freeform: Shape 51">
              <a:extLst>
                <a:ext uri="{FF2B5EF4-FFF2-40B4-BE49-F238E27FC236}">
                  <a16:creationId xmlns="" xmlns:a16="http://schemas.microsoft.com/office/drawing/2014/main" id="{38CD8B9D-6634-461E-82B6-5338E4486BA7}"/>
                </a:ext>
              </a:extLst>
            </p:cNvPr>
            <p:cNvSpPr/>
            <p:nvPr/>
          </p:nvSpPr>
          <p:spPr>
            <a:xfrm flipH="1">
              <a:off x="1340882" y="5324146"/>
              <a:ext cx="3904621" cy="1057604"/>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7" name="TextBox 18">
              <a:extLst>
                <a:ext uri="{FF2B5EF4-FFF2-40B4-BE49-F238E27FC236}">
                  <a16:creationId xmlns="" xmlns:a16="http://schemas.microsoft.com/office/drawing/2014/main" id="{402B3115-B838-4B66-9C3B-259985CA8A35}"/>
                </a:ext>
              </a:extLst>
            </p:cNvPr>
            <p:cNvSpPr txBox="1">
              <a:spLocks noChangeArrowheads="1"/>
            </p:cNvSpPr>
            <p:nvPr/>
          </p:nvSpPr>
          <p:spPr bwMode="auto">
            <a:xfrm>
              <a:off x="1555151" y="5135494"/>
              <a:ext cx="2602753" cy="1024630"/>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تحفيز الابتكار والإبداع</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8" name="Graphic 31" descr="Questions with solid fill">
              <a:extLst>
                <a:ext uri="{FF2B5EF4-FFF2-40B4-BE49-F238E27FC236}">
                  <a16:creationId xmlns="" xmlns:a16="http://schemas.microsoft.com/office/drawing/2014/main" id="{41FBFD22-6975-49B5-8245-1F8D76D0E6C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4757860" y="5495108"/>
              <a:ext cx="755675" cy="755641"/>
            </a:xfrm>
            <a:prstGeom prst="rect">
              <a:avLst/>
            </a:prstGeom>
          </p:spPr>
        </p:pic>
      </p:grpSp>
      <p:grpSp>
        <p:nvGrpSpPr>
          <p:cNvPr id="62" name="Group 61">
            <a:extLst>
              <a:ext uri="{FF2B5EF4-FFF2-40B4-BE49-F238E27FC236}">
                <a16:creationId xmlns="" xmlns:a16="http://schemas.microsoft.com/office/drawing/2014/main" id="{2C33AA87-DFA9-59AA-BD2D-EC7241D8C55E}"/>
              </a:ext>
            </a:extLst>
          </p:cNvPr>
          <p:cNvGrpSpPr/>
          <p:nvPr/>
        </p:nvGrpSpPr>
        <p:grpSpPr>
          <a:xfrm>
            <a:off x="6560069" y="5274872"/>
            <a:ext cx="4291049" cy="1106878"/>
            <a:chOff x="6560069" y="5274872"/>
            <a:chExt cx="4291049" cy="1106878"/>
          </a:xfrm>
        </p:grpSpPr>
        <p:sp>
          <p:nvSpPr>
            <p:cNvPr id="47" name="Freeform: Shape 46">
              <a:extLst>
                <a:ext uri="{FF2B5EF4-FFF2-40B4-BE49-F238E27FC236}">
                  <a16:creationId xmlns="" xmlns:a16="http://schemas.microsoft.com/office/drawing/2014/main" id="{FBCA3D0D-FB79-4955-927B-02C7AC8EBD31}"/>
                </a:ext>
              </a:extLst>
            </p:cNvPr>
            <p:cNvSpPr/>
            <p:nvPr/>
          </p:nvSpPr>
          <p:spPr>
            <a:xfrm flipH="1">
              <a:off x="6560069" y="5324146"/>
              <a:ext cx="1625290" cy="1035741"/>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3" name="Freeform: Shape 52">
              <a:extLst>
                <a:ext uri="{FF2B5EF4-FFF2-40B4-BE49-F238E27FC236}">
                  <a16:creationId xmlns="" xmlns:a16="http://schemas.microsoft.com/office/drawing/2014/main" id="{2D5F36CF-AC78-4B31-8119-51734B8E9200}"/>
                </a:ext>
              </a:extLst>
            </p:cNvPr>
            <p:cNvSpPr/>
            <p:nvPr/>
          </p:nvSpPr>
          <p:spPr>
            <a:xfrm flipH="1">
              <a:off x="6946497" y="5324146"/>
              <a:ext cx="3904621" cy="1057604"/>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6" name="TextBox 18">
              <a:extLst>
                <a:ext uri="{FF2B5EF4-FFF2-40B4-BE49-F238E27FC236}">
                  <a16:creationId xmlns="" xmlns:a16="http://schemas.microsoft.com/office/drawing/2014/main" id="{40C52EA6-82A0-4489-B8DC-84609CE87643}"/>
                </a:ext>
              </a:extLst>
            </p:cNvPr>
            <p:cNvSpPr txBox="1">
              <a:spLocks noChangeArrowheads="1"/>
            </p:cNvSpPr>
            <p:nvPr/>
          </p:nvSpPr>
          <p:spPr bwMode="auto">
            <a:xfrm>
              <a:off x="8147145" y="5274872"/>
              <a:ext cx="2581061" cy="900387"/>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الثقة والشفافية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9" name="Graphic 243" descr="Group brainstorm with solid fill">
              <a:extLst>
                <a:ext uri="{FF2B5EF4-FFF2-40B4-BE49-F238E27FC236}">
                  <a16:creationId xmlns="" xmlns:a16="http://schemas.microsoft.com/office/drawing/2014/main" id="{78940513-F52C-41BF-83B2-2EC7EA5EA11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6646099" y="5324143"/>
              <a:ext cx="900428" cy="900386"/>
            </a:xfrm>
            <a:prstGeom prst="rect">
              <a:avLst/>
            </a:prstGeom>
          </p:spPr>
        </p:pic>
      </p:grpSp>
      <p:grpSp>
        <p:nvGrpSpPr>
          <p:cNvPr id="61" name="Group 60">
            <a:extLst>
              <a:ext uri="{FF2B5EF4-FFF2-40B4-BE49-F238E27FC236}">
                <a16:creationId xmlns="" xmlns:a16="http://schemas.microsoft.com/office/drawing/2014/main" id="{D015F78D-969D-B536-A74E-1F79267229BA}"/>
              </a:ext>
            </a:extLst>
          </p:cNvPr>
          <p:cNvGrpSpPr/>
          <p:nvPr/>
        </p:nvGrpSpPr>
        <p:grpSpPr>
          <a:xfrm>
            <a:off x="7511956" y="3137793"/>
            <a:ext cx="4291051" cy="1143860"/>
            <a:chOff x="7511956" y="3137793"/>
            <a:chExt cx="4291051" cy="1143860"/>
          </a:xfrm>
        </p:grpSpPr>
        <p:sp>
          <p:nvSpPr>
            <p:cNvPr id="45" name="Freeform: Shape 44">
              <a:extLst>
                <a:ext uri="{FF2B5EF4-FFF2-40B4-BE49-F238E27FC236}">
                  <a16:creationId xmlns="" xmlns:a16="http://schemas.microsoft.com/office/drawing/2014/main" id="{9A4CA462-0A44-4A4F-9B2E-B06E7A11EF5F}"/>
                </a:ext>
              </a:extLst>
            </p:cNvPr>
            <p:cNvSpPr/>
            <p:nvPr/>
          </p:nvSpPr>
          <p:spPr>
            <a:xfrm flipH="1">
              <a:off x="7511956" y="3224049"/>
              <a:ext cx="1148310" cy="1057604"/>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1" name="Freeform: Shape 50">
              <a:extLst>
                <a:ext uri="{FF2B5EF4-FFF2-40B4-BE49-F238E27FC236}">
                  <a16:creationId xmlns="" xmlns:a16="http://schemas.microsoft.com/office/drawing/2014/main" id="{BD5C9163-4372-4C90-9BE9-71B97FC50066}"/>
                </a:ext>
              </a:extLst>
            </p:cNvPr>
            <p:cNvSpPr/>
            <p:nvPr/>
          </p:nvSpPr>
          <p:spPr>
            <a:xfrm flipH="1">
              <a:off x="8609219" y="3224049"/>
              <a:ext cx="3193788" cy="1057604"/>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8" name="TextBox 18">
              <a:extLst>
                <a:ext uri="{FF2B5EF4-FFF2-40B4-BE49-F238E27FC236}">
                  <a16:creationId xmlns="" xmlns:a16="http://schemas.microsoft.com/office/drawing/2014/main" id="{01B1B018-E15E-4FD3-9012-B234359F0FBD}"/>
                </a:ext>
              </a:extLst>
            </p:cNvPr>
            <p:cNvSpPr txBox="1">
              <a:spLocks noChangeArrowheads="1"/>
            </p:cNvSpPr>
            <p:nvPr/>
          </p:nvSpPr>
          <p:spPr bwMode="auto">
            <a:xfrm>
              <a:off x="8798107" y="3137793"/>
              <a:ext cx="2838558" cy="900807"/>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ثقافة التعاون والشمول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0" name="رسم 6" descr="مصافحة باليد">
              <a:extLst>
                <a:ext uri="{FF2B5EF4-FFF2-40B4-BE49-F238E27FC236}">
                  <a16:creationId xmlns="" xmlns:a16="http://schemas.microsoft.com/office/drawing/2014/main" id="{37BCD538-B955-FC42-D482-7A800D4A0D12}"/>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7676090" y="3412458"/>
              <a:ext cx="842666" cy="842627"/>
            </a:xfrm>
            <a:prstGeom prst="rect">
              <a:avLst/>
            </a:prstGeom>
          </p:spPr>
        </p:pic>
      </p:grpSp>
      <p:grpSp>
        <p:nvGrpSpPr>
          <p:cNvPr id="65" name="Group 64">
            <a:extLst>
              <a:ext uri="{FF2B5EF4-FFF2-40B4-BE49-F238E27FC236}">
                <a16:creationId xmlns="" xmlns:a16="http://schemas.microsoft.com/office/drawing/2014/main" id="{5E5EB32B-5B8A-E8E8-9554-DC4BA50116AD}"/>
              </a:ext>
            </a:extLst>
          </p:cNvPr>
          <p:cNvGrpSpPr/>
          <p:nvPr/>
        </p:nvGrpSpPr>
        <p:grpSpPr>
          <a:xfrm>
            <a:off x="1340882" y="1123950"/>
            <a:ext cx="4291051" cy="1057604"/>
            <a:chOff x="1340882" y="1123950"/>
            <a:chExt cx="4291051" cy="1057604"/>
          </a:xfrm>
        </p:grpSpPr>
        <p:sp>
          <p:nvSpPr>
            <p:cNvPr id="43" name="Freeform: Shape 42">
              <a:extLst>
                <a:ext uri="{FF2B5EF4-FFF2-40B4-BE49-F238E27FC236}">
                  <a16:creationId xmlns="" xmlns:a16="http://schemas.microsoft.com/office/drawing/2014/main" id="{252BE43D-D276-43F6-9992-3B12104EE640}"/>
                </a:ext>
              </a:extLst>
            </p:cNvPr>
            <p:cNvSpPr/>
            <p:nvPr/>
          </p:nvSpPr>
          <p:spPr>
            <a:xfrm flipH="1">
              <a:off x="4006645" y="1145813"/>
              <a:ext cx="1625288" cy="1035741"/>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8" name="Freeform: Shape 47">
              <a:extLst>
                <a:ext uri="{FF2B5EF4-FFF2-40B4-BE49-F238E27FC236}">
                  <a16:creationId xmlns="" xmlns:a16="http://schemas.microsoft.com/office/drawing/2014/main" id="{57D23346-D3B9-42D4-AA22-03F8E3708537}"/>
                </a:ext>
              </a:extLst>
            </p:cNvPr>
            <p:cNvSpPr/>
            <p:nvPr/>
          </p:nvSpPr>
          <p:spPr>
            <a:xfrm flipH="1">
              <a:off x="1340882" y="1123950"/>
              <a:ext cx="3904621" cy="1057604"/>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5" name="TextBox 18">
              <a:extLst>
                <a:ext uri="{FF2B5EF4-FFF2-40B4-BE49-F238E27FC236}">
                  <a16:creationId xmlns="" xmlns:a16="http://schemas.microsoft.com/office/drawing/2014/main" id="{29966524-7DAD-4E53-9AC6-D46EB0641F56}"/>
                </a:ext>
              </a:extLst>
            </p:cNvPr>
            <p:cNvSpPr txBox="1">
              <a:spLocks noChangeArrowheads="1"/>
            </p:cNvSpPr>
            <p:nvPr/>
          </p:nvSpPr>
          <p:spPr bwMode="auto">
            <a:xfrm>
              <a:off x="1555168" y="1154374"/>
              <a:ext cx="2438720" cy="770265"/>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عقلية التغيير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1" name="Graphic 33" descr="Brain in head with solid fill">
              <a:extLst>
                <a:ext uri="{FF2B5EF4-FFF2-40B4-BE49-F238E27FC236}">
                  <a16:creationId xmlns="" xmlns:a16="http://schemas.microsoft.com/office/drawing/2014/main" id="{28525FC3-C78B-79DE-0426-E802C28FD45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4753181" y="1336666"/>
              <a:ext cx="788803" cy="788766"/>
            </a:xfrm>
            <a:prstGeom prst="rect">
              <a:avLst/>
            </a:prstGeom>
          </p:spPr>
        </p:pic>
      </p:grpSp>
      <p:sp>
        <p:nvSpPr>
          <p:cNvPr id="34" name="TextBox 33"/>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1919729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1000"/>
                                        <p:tgtEl>
                                          <p:spTgt spid="65"/>
                                        </p:tgtEl>
                                      </p:cBhvr>
                                    </p:animEffect>
                                    <p:anim calcmode="lin" valueType="num">
                                      <p:cBhvr>
                                        <p:cTn id="15" dur="1000" fill="hold"/>
                                        <p:tgtEl>
                                          <p:spTgt spid="65"/>
                                        </p:tgtEl>
                                        <p:attrNameLst>
                                          <p:attrName>ppt_x</p:attrName>
                                        </p:attrNameLst>
                                      </p:cBhvr>
                                      <p:tavLst>
                                        <p:tav tm="0">
                                          <p:val>
                                            <p:strVal val="#ppt_x"/>
                                          </p:val>
                                        </p:tav>
                                        <p:tav tm="100000">
                                          <p:val>
                                            <p:strVal val="#ppt_x"/>
                                          </p:val>
                                        </p:tav>
                                      </p:tavLst>
                                    </p:anim>
                                    <p:anim calcmode="lin" valueType="num">
                                      <p:cBhvr>
                                        <p:cTn id="16"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anim calcmode="lin" valueType="num">
                                      <p:cBhvr>
                                        <p:cTn id="22" dur="1000" fill="hold"/>
                                        <p:tgtEl>
                                          <p:spTgt spid="61"/>
                                        </p:tgtEl>
                                        <p:attrNameLst>
                                          <p:attrName>ppt_x</p:attrName>
                                        </p:attrNameLst>
                                      </p:cBhvr>
                                      <p:tavLst>
                                        <p:tav tm="0">
                                          <p:val>
                                            <p:strVal val="#ppt_x"/>
                                          </p:val>
                                        </p:tav>
                                        <p:tav tm="100000">
                                          <p:val>
                                            <p:strVal val="#ppt_x"/>
                                          </p:val>
                                        </p:tav>
                                      </p:tavLst>
                                    </p:anim>
                                    <p:anim calcmode="lin" valueType="num">
                                      <p:cBhvr>
                                        <p:cTn id="2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1000"/>
                                        <p:tgtEl>
                                          <p:spTgt spid="63"/>
                                        </p:tgtEl>
                                      </p:cBhvr>
                                    </p:animEffect>
                                    <p:anim calcmode="lin" valueType="num">
                                      <p:cBhvr>
                                        <p:cTn id="43" dur="1000" fill="hold"/>
                                        <p:tgtEl>
                                          <p:spTgt spid="63"/>
                                        </p:tgtEl>
                                        <p:attrNameLst>
                                          <p:attrName>ppt_x</p:attrName>
                                        </p:attrNameLst>
                                      </p:cBhvr>
                                      <p:tavLst>
                                        <p:tav tm="0">
                                          <p:val>
                                            <p:strVal val="#ppt_x"/>
                                          </p:val>
                                        </p:tav>
                                        <p:tav tm="100000">
                                          <p:val>
                                            <p:strVal val="#ppt_x"/>
                                          </p:val>
                                        </p:tav>
                                      </p:tavLst>
                                    </p:anim>
                                    <p:anim calcmode="lin" valueType="num">
                                      <p:cBhvr>
                                        <p:cTn id="44"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C193C874-B14B-5146-020D-F412C78EE5A0}"/>
            </a:ext>
          </a:extLst>
        </p:cNvPr>
        <p:cNvGrpSpPr/>
        <p:nvPr/>
      </p:nvGrpSpPr>
      <p:grpSpPr>
        <a:xfrm>
          <a:off x="0" y="0"/>
          <a:ext cx="0" cy="0"/>
          <a:chOff x="0" y="0"/>
          <a:chExt cx="0" cy="0"/>
        </a:xfrm>
      </p:grpSpPr>
      <p:sp>
        <p:nvSpPr>
          <p:cNvPr id="22" name="TextBox 21">
            <a:extLst>
              <a:ext uri="{FF2B5EF4-FFF2-40B4-BE49-F238E27FC236}">
                <a16:creationId xmlns="" xmlns:a16="http://schemas.microsoft.com/office/drawing/2014/main" id="{415ADA3C-026B-C1EF-3309-7C930E7B87C0}"/>
              </a:ext>
            </a:extLst>
          </p:cNvPr>
          <p:cNvSpPr txBox="1"/>
          <p:nvPr/>
        </p:nvSpPr>
        <p:spPr>
          <a:xfrm>
            <a:off x="1257748" y="3238500"/>
            <a:ext cx="58479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ما هي أبرز التحديات التي تواجه بناء فرق ديناميكية للتغيير الرقمي وكيف يمكن التغلّب عليها؟</a:t>
            </a:r>
            <a:endParaRPr lang="en-US" dirty="0"/>
          </a:p>
        </p:txBody>
      </p:sp>
      <p:pic>
        <p:nvPicPr>
          <p:cNvPr id="5" name="Picture 4">
            <a:extLst>
              <a:ext uri="{FF2B5EF4-FFF2-40B4-BE49-F238E27FC236}">
                <a16:creationId xmlns="" xmlns:a16="http://schemas.microsoft.com/office/drawing/2014/main" id="{0428C27F-23D3-F0CD-E418-27A069F7C2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 xmlns:a16="http://schemas.microsoft.com/office/drawing/2014/main" id="{641F160B-6B00-CECB-0F9A-19AAFA6433C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 xmlns:a16="http://schemas.microsoft.com/office/drawing/2014/main" id="{D406D266-BED4-A558-C775-23C4CF6102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1114403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2F39043-63E2-3F5B-04CA-6E110D0464DE}"/>
            </a:ext>
          </a:extLst>
        </p:cNvPr>
        <p:cNvGrpSpPr/>
        <p:nvPr/>
      </p:nvGrpSpPr>
      <p:grpSpPr>
        <a:xfrm>
          <a:off x="0" y="0"/>
          <a:ext cx="0" cy="0"/>
          <a:chOff x="0" y="0"/>
          <a:chExt cx="0" cy="0"/>
        </a:xfrm>
      </p:grpSpPr>
      <p:pic>
        <p:nvPicPr>
          <p:cNvPr id="3" name="Picture 2">
            <a:extLst>
              <a:ext uri="{FF2B5EF4-FFF2-40B4-BE49-F238E27FC236}">
                <a16:creationId xmlns="" xmlns:a16="http://schemas.microsoft.com/office/drawing/2014/main" id="{5FC579EB-F08F-6797-8975-A8B9C77AB6F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 xmlns:a16="http://schemas.microsoft.com/office/drawing/2014/main" id="{84E8722F-F1AE-C286-0FE0-141C3BC393EC}"/>
              </a:ext>
            </a:extLst>
          </p:cNvPr>
          <p:cNvSpPr txBox="1"/>
          <p:nvPr/>
        </p:nvSpPr>
        <p:spPr>
          <a:xfrm>
            <a:off x="5215955" y="1819409"/>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solidFill>
                  <a:srgbClr val="168489"/>
                </a:solidFill>
                <a:latin typeface="Adobe Arabic" panose="02040503050201020203" pitchFamily="18" charset="-78"/>
                <a:cs typeface="Adobe Arabic" panose="02040503050201020203" pitchFamily="18" charset="-78"/>
              </a:defRPr>
            </a:lvl1pPr>
          </a:lstStyle>
          <a:p>
            <a:pPr marL="0" indent="0">
              <a:buNone/>
            </a:pPr>
            <a:r>
              <a:rPr lang="ar-SA"/>
              <a:t>1. مقاومة التغيير</a:t>
            </a:r>
            <a:endParaRPr lang="en-US"/>
          </a:p>
        </p:txBody>
      </p:sp>
      <p:sp>
        <p:nvSpPr>
          <p:cNvPr id="2" name="TextBox 1">
            <a:extLst>
              <a:ext uri="{FF2B5EF4-FFF2-40B4-BE49-F238E27FC236}">
                <a16:creationId xmlns="" xmlns:a16="http://schemas.microsoft.com/office/drawing/2014/main" id="{B750F5F9-A822-5673-9F98-E952CB7208EA}"/>
              </a:ext>
            </a:extLst>
          </p:cNvPr>
          <p:cNvSpPr txBox="1"/>
          <p:nvPr/>
        </p:nvSpPr>
        <p:spPr>
          <a:xfrm>
            <a:off x="5215955" y="3023175"/>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latin typeface="Adobe Arabic" panose="02040503050201020203" pitchFamily="18" charset="-78"/>
                <a:cs typeface="Adobe Arabic" panose="02040503050201020203" pitchFamily="18" charset="-78"/>
              </a:defRPr>
            </a:lvl1pPr>
          </a:lstStyle>
          <a:p>
            <a:pPr marL="0" indent="0">
              <a:buNone/>
            </a:pPr>
            <a:r>
              <a:rPr lang="ar-SA" dirty="0">
                <a:solidFill>
                  <a:srgbClr val="C00000"/>
                </a:solidFill>
              </a:rPr>
              <a:t>- الحل: </a:t>
            </a:r>
            <a:r>
              <a:rPr lang="ar-SA" dirty="0"/>
              <a:t>توفير التوعية والتدريب حول أهمية التغيير الرقمي وفوائده.</a:t>
            </a:r>
            <a:endParaRPr lang="en-US" dirty="0"/>
          </a:p>
        </p:txBody>
      </p:sp>
      <p:sp>
        <p:nvSpPr>
          <p:cNvPr id="9" name="TextBox 8">
            <a:extLst>
              <a:ext uri="{FF2B5EF4-FFF2-40B4-BE49-F238E27FC236}">
                <a16:creationId xmlns="" xmlns:a16="http://schemas.microsoft.com/office/drawing/2014/main" id="{2F2ED928-0950-99FA-55BC-543033B224E6}"/>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E66769F9-7216-7401-4FEF-059FF8249D5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 xmlns:a16="http://schemas.microsoft.com/office/drawing/2014/main" id="{85142752-2FA3-FE15-C712-655D6B1E531A}"/>
              </a:ext>
            </a:extLst>
          </p:cNvPr>
          <p:cNvSpPr txBox="1"/>
          <p:nvPr/>
        </p:nvSpPr>
        <p:spPr>
          <a:xfrm>
            <a:off x="5215955" y="4226941"/>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solidFill>
                  <a:srgbClr val="168489"/>
                </a:solidFill>
                <a:latin typeface="Adobe Arabic" panose="02040503050201020203" pitchFamily="18" charset="-78"/>
                <a:cs typeface="Adobe Arabic" panose="02040503050201020203" pitchFamily="18" charset="-78"/>
              </a:defRPr>
            </a:lvl1pPr>
          </a:lstStyle>
          <a:p>
            <a:pPr marL="0" indent="0">
              <a:buNone/>
            </a:pPr>
            <a:r>
              <a:rPr lang="ar-SA" dirty="0"/>
              <a:t> 2. نقص </a:t>
            </a:r>
            <a:r>
              <a:rPr lang="ar-SA"/>
              <a:t>المهارات الرقمية</a:t>
            </a:r>
            <a:endParaRPr lang="en-US" dirty="0"/>
          </a:p>
        </p:txBody>
      </p:sp>
      <p:sp>
        <p:nvSpPr>
          <p:cNvPr id="7" name="TextBox 6">
            <a:extLst>
              <a:ext uri="{FF2B5EF4-FFF2-40B4-BE49-F238E27FC236}">
                <a16:creationId xmlns="" xmlns:a16="http://schemas.microsoft.com/office/drawing/2014/main" id="{B47D3B6B-E0C2-B752-3B04-BC8672939711}"/>
              </a:ext>
            </a:extLst>
          </p:cNvPr>
          <p:cNvSpPr txBox="1"/>
          <p:nvPr/>
        </p:nvSpPr>
        <p:spPr>
          <a:xfrm>
            <a:off x="5215955" y="5430708"/>
            <a:ext cx="6224506" cy="517065"/>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5"/>
              </a:buBlip>
              <a:defRPr sz="2400" b="1">
                <a:solidFill>
                  <a:srgbClr val="168489"/>
                </a:solidFill>
                <a:latin typeface="Adobe Arabic" panose="02040503050201020203" pitchFamily="18" charset="-78"/>
                <a:cs typeface="Adobe Arabic" panose="02040503050201020203" pitchFamily="18" charset="-78"/>
              </a:defRPr>
            </a:lvl1pPr>
          </a:lstStyle>
          <a:p>
            <a:pPr marL="0" indent="0">
              <a:buNone/>
            </a:pPr>
            <a:r>
              <a:rPr lang="ar-SA" dirty="0">
                <a:solidFill>
                  <a:srgbClr val="C00000"/>
                </a:solidFill>
              </a:rPr>
              <a:t>- الحل: </a:t>
            </a:r>
            <a:r>
              <a:rPr lang="ar-SA" dirty="0">
                <a:solidFill>
                  <a:schemeClr val="tx1"/>
                </a:solidFill>
              </a:rPr>
              <a:t>استثمار الوقت والموارد في تدريب الموظفين وتطوير مهاراتهم الرقمية.</a:t>
            </a:r>
            <a:endParaRPr lang="en-US" dirty="0">
              <a:solidFill>
                <a:schemeClr val="tx1"/>
              </a:solidFill>
            </a:endParaRPr>
          </a:p>
        </p:txBody>
      </p:sp>
      <p:sp>
        <p:nvSpPr>
          <p:cNvPr id="11" name="TextBox 10"/>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914026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A900805-FD96-ED60-BD23-E2E9C9ACE88E}"/>
            </a:ext>
          </a:extLst>
        </p:cNvPr>
        <p:cNvGrpSpPr/>
        <p:nvPr/>
      </p:nvGrpSpPr>
      <p:grpSpPr>
        <a:xfrm>
          <a:off x="0" y="0"/>
          <a:ext cx="0" cy="0"/>
          <a:chOff x="0" y="0"/>
          <a:chExt cx="0" cy="0"/>
        </a:xfrm>
      </p:grpSpPr>
      <p:pic>
        <p:nvPicPr>
          <p:cNvPr id="3" name="Picture 2">
            <a:extLst>
              <a:ext uri="{FF2B5EF4-FFF2-40B4-BE49-F238E27FC236}">
                <a16:creationId xmlns="" xmlns:a16="http://schemas.microsoft.com/office/drawing/2014/main" id="{FCBC341F-783C-CD5A-784F-BB5436896C91}"/>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 xmlns:a16="http://schemas.microsoft.com/office/drawing/2014/main" id="{5D8EEE8D-529E-21E9-F3CF-D2D5B098CC18}"/>
              </a:ext>
            </a:extLst>
          </p:cNvPr>
          <p:cNvSpPr txBox="1"/>
          <p:nvPr/>
        </p:nvSpPr>
        <p:spPr>
          <a:xfrm>
            <a:off x="5215955" y="1819409"/>
            <a:ext cx="6224506" cy="517065"/>
          </a:xfrm>
          <a:prstGeom prst="rect">
            <a:avLst/>
          </a:prstGeom>
          <a:noFill/>
        </p:spPr>
        <p:txBody>
          <a:bodyPr wrap="square">
            <a:spAutoFit/>
          </a:bodyPr>
          <a:lstStyle>
            <a:defPPr>
              <a:defRPr lang="en-US"/>
            </a:defPPr>
            <a:lvl1pPr marR="0" indent="0" algn="just" rtl="1">
              <a:lnSpc>
                <a:spcPct val="115000"/>
              </a:lnSpc>
              <a:spcBef>
                <a:spcPts val="0"/>
              </a:spcBef>
              <a:spcAft>
                <a:spcPts val="0"/>
              </a:spcAft>
              <a:buSzPct val="130000"/>
              <a:buNone/>
              <a:defRPr sz="2400" b="1">
                <a:solidFill>
                  <a:srgbClr val="168489"/>
                </a:solidFill>
                <a:latin typeface="Adobe Arabic" panose="02040503050201020203" pitchFamily="18" charset="-78"/>
                <a:cs typeface="Adobe Arabic" panose="02040503050201020203" pitchFamily="18" charset="-78"/>
              </a:defRPr>
            </a:lvl1pPr>
          </a:lstStyle>
          <a:p>
            <a:r>
              <a:rPr lang="ar-SA"/>
              <a:t> 3. ضعف التواصل</a:t>
            </a:r>
            <a:endParaRPr lang="en-US"/>
          </a:p>
        </p:txBody>
      </p:sp>
      <p:sp>
        <p:nvSpPr>
          <p:cNvPr id="2" name="TextBox 1">
            <a:extLst>
              <a:ext uri="{FF2B5EF4-FFF2-40B4-BE49-F238E27FC236}">
                <a16:creationId xmlns="" xmlns:a16="http://schemas.microsoft.com/office/drawing/2014/main" id="{9BA16268-2F75-F8D7-112E-A6E4006D3088}"/>
              </a:ext>
            </a:extLst>
          </p:cNvPr>
          <p:cNvSpPr txBox="1"/>
          <p:nvPr/>
        </p:nvSpPr>
        <p:spPr>
          <a:xfrm>
            <a:off x="5215955" y="288159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latin typeface="Adobe Arabic" panose="02040503050201020203" pitchFamily="18" charset="-78"/>
                <a:cs typeface="Adobe Arabic" panose="02040503050201020203" pitchFamily="18" charset="-78"/>
              </a:defRPr>
            </a:lvl1pPr>
          </a:lstStyle>
          <a:p>
            <a:pPr marL="0" indent="0">
              <a:buNone/>
            </a:pPr>
            <a:r>
              <a:rPr lang="ar-SA" dirty="0">
                <a:solidFill>
                  <a:srgbClr val="C00000"/>
                </a:solidFill>
              </a:rPr>
              <a:t>- الحل: </a:t>
            </a:r>
            <a:r>
              <a:rPr lang="ar-SA" dirty="0"/>
              <a:t>استخدام أدوات فعالة للتواصل وتوفير قنوات مفتوحة لتبادل المعلومات.</a:t>
            </a:r>
            <a:endParaRPr lang="en-US" dirty="0"/>
          </a:p>
        </p:txBody>
      </p:sp>
      <p:sp>
        <p:nvSpPr>
          <p:cNvPr id="9" name="TextBox 8">
            <a:extLst>
              <a:ext uri="{FF2B5EF4-FFF2-40B4-BE49-F238E27FC236}">
                <a16:creationId xmlns="" xmlns:a16="http://schemas.microsoft.com/office/drawing/2014/main" id="{2AC755B5-50A1-D1A5-FB49-695C79E55219}"/>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الحل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AE86AA9C-F8A0-AB5F-3108-75D1DE648E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 xmlns:a16="http://schemas.microsoft.com/office/drawing/2014/main" id="{AFB39E6A-BB4D-C850-EDC7-EF9721E656F8}"/>
              </a:ext>
            </a:extLst>
          </p:cNvPr>
          <p:cNvSpPr txBox="1"/>
          <p:nvPr/>
        </p:nvSpPr>
        <p:spPr>
          <a:xfrm>
            <a:off x="5215955" y="4368518"/>
            <a:ext cx="6224506" cy="517065"/>
          </a:xfrm>
          <a:prstGeom prst="rect">
            <a:avLst/>
          </a:prstGeom>
          <a:noFill/>
        </p:spPr>
        <p:txBody>
          <a:bodyPr wrap="square">
            <a:spAutoFit/>
          </a:bodyPr>
          <a:lstStyle>
            <a:defPPr>
              <a:defRPr lang="en-US"/>
            </a:defPPr>
            <a:lvl1pPr marR="0" indent="0" algn="just" rtl="1">
              <a:lnSpc>
                <a:spcPct val="115000"/>
              </a:lnSpc>
              <a:spcBef>
                <a:spcPts val="0"/>
              </a:spcBef>
              <a:spcAft>
                <a:spcPts val="0"/>
              </a:spcAft>
              <a:buSzPct val="130000"/>
              <a:buNone/>
              <a:defRPr sz="2400" b="1">
                <a:solidFill>
                  <a:srgbClr val="168489"/>
                </a:solidFill>
                <a:latin typeface="Adobe Arabic" panose="02040503050201020203" pitchFamily="18" charset="-78"/>
                <a:cs typeface="Adobe Arabic" panose="02040503050201020203" pitchFamily="18" charset="-78"/>
              </a:defRPr>
            </a:lvl1pPr>
          </a:lstStyle>
          <a:p>
            <a:r>
              <a:rPr lang="ar-SA"/>
              <a:t> 4. تباين مستويات التحفيز</a:t>
            </a:r>
            <a:endParaRPr lang="en-US"/>
          </a:p>
        </p:txBody>
      </p:sp>
      <p:sp>
        <p:nvSpPr>
          <p:cNvPr id="7" name="TextBox 6">
            <a:extLst>
              <a:ext uri="{FF2B5EF4-FFF2-40B4-BE49-F238E27FC236}">
                <a16:creationId xmlns="" xmlns:a16="http://schemas.microsoft.com/office/drawing/2014/main" id="{3C8F998C-C38C-044D-13A0-D633295DFE0A}"/>
              </a:ext>
            </a:extLst>
          </p:cNvPr>
          <p:cNvSpPr txBox="1"/>
          <p:nvPr/>
        </p:nvSpPr>
        <p:spPr>
          <a:xfrm>
            <a:off x="5215955" y="5430708"/>
            <a:ext cx="6224506" cy="941796"/>
          </a:xfrm>
          <a:prstGeom prst="rect">
            <a:avLst/>
          </a:prstGeom>
          <a:noFill/>
        </p:spPr>
        <p:txBody>
          <a:bodyPr wrap="square">
            <a:spAutoFit/>
          </a:bodyPr>
          <a:lstStyle>
            <a:defPPr>
              <a:defRPr lang="en-US"/>
            </a:defPPr>
            <a:lvl1pPr marL="457200" marR="0" indent="-457200" algn="just" rtl="1">
              <a:lnSpc>
                <a:spcPct val="115000"/>
              </a:lnSpc>
              <a:spcBef>
                <a:spcPts val="0"/>
              </a:spcBef>
              <a:spcAft>
                <a:spcPts val="0"/>
              </a:spcAft>
              <a:buSzPct val="130000"/>
              <a:buBlip>
                <a:blip r:embed="rId4"/>
              </a:buBlip>
              <a:defRPr sz="2400" b="1">
                <a:solidFill>
                  <a:srgbClr val="168489"/>
                </a:solidFill>
                <a:latin typeface="Adobe Arabic" panose="02040503050201020203" pitchFamily="18" charset="-78"/>
                <a:cs typeface="Adobe Arabic" panose="02040503050201020203" pitchFamily="18" charset="-78"/>
              </a:defRPr>
            </a:lvl1pPr>
          </a:lstStyle>
          <a:p>
            <a:pPr marL="0" indent="0">
              <a:buNone/>
            </a:pPr>
            <a:r>
              <a:rPr lang="ar-SA" dirty="0">
                <a:solidFill>
                  <a:srgbClr val="C00000"/>
                </a:solidFill>
              </a:rPr>
              <a:t>- الحل: </a:t>
            </a:r>
            <a:r>
              <a:rPr lang="ar-SA" dirty="0">
                <a:solidFill>
                  <a:schemeClr val="tx1"/>
                </a:solidFill>
              </a:rPr>
              <a:t>تقديم مكافآت معنوية ومادية لتحفيز الموظفين وتشجيعهم على المشاركة.</a:t>
            </a:r>
            <a:endParaRPr lang="en-US" dirty="0">
              <a:solidFill>
                <a:schemeClr val="tx1"/>
              </a:solidFill>
            </a:endParaRPr>
          </a:p>
        </p:txBody>
      </p:sp>
      <p:sp>
        <p:nvSpPr>
          <p:cNvPr id="11" name="TextBox 10"/>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5375174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 xmlns:a16="http://schemas.microsoft.com/office/drawing/2014/main" id="{FD75040D-9384-41E9-BF78-E9A9B4D8E4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 xmlns:a16="http://schemas.microsoft.com/office/drawing/2014/main" id="{BE71201E-B96A-4281-8099-227205A53366}"/>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A" sz="3600" dirty="0">
                <a:latin typeface="Adobe Arabic" panose="02040503050201020203" pitchFamily="18" charset="-78"/>
                <a:cs typeface="Adobe Arabic" panose="02040503050201020203" pitchFamily="18" charset="-78"/>
              </a:rPr>
              <a:t>التغيير الرقمي وتهيئة العقول</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 xmlns:a16="http://schemas.microsoft.com/office/drawing/2014/main" id="{FA82A606-A395-4F97-B618-4387B55C54D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 xmlns:a16="http://schemas.microsoft.com/office/drawing/2014/main" id="{A956C15D-4856-4EAE-9834-EE22DB830791}"/>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 xmlns:a16="http://schemas.microsoft.com/office/drawing/2014/main" id="{CA95158B-67C7-39BC-3253-EB448C2AC89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 xmlns:a16="http://schemas.microsoft.com/office/drawing/2014/main" id="{2F80D7F5-B127-04A0-EBF8-4CC51E05523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 xmlns:a16="http://schemas.microsoft.com/office/drawing/2014/main" id="{5359CCC6-B2D4-5802-7034-CC97D02008B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 xmlns:a16="http://schemas.microsoft.com/office/drawing/2014/main" id="{0CCD99D8-F79F-1414-BEE4-7D96B0DA773A}"/>
              </a:ext>
            </a:extLst>
          </p:cNvPr>
          <p:cNvGrpSpPr/>
          <p:nvPr/>
        </p:nvGrpSpPr>
        <p:grpSpPr>
          <a:xfrm>
            <a:off x="224301" y="335693"/>
            <a:ext cx="5212493" cy="934871"/>
            <a:chOff x="369514" y="1138184"/>
            <a:chExt cx="5212493" cy="934871"/>
          </a:xfrm>
        </p:grpSpPr>
        <p:sp>
          <p:nvSpPr>
            <p:cNvPr id="18" name="TextBox 17">
              <a:extLst>
                <a:ext uri="{FF2B5EF4-FFF2-40B4-BE49-F238E27FC236}">
                  <a16:creationId xmlns="" xmlns:a16="http://schemas.microsoft.com/office/drawing/2014/main" id="{BCB6BC8A-6955-C4F9-5AD3-12D0B4AB6E95}"/>
                </a:ext>
              </a:extLst>
            </p:cNvPr>
            <p:cNvSpPr txBox="1"/>
            <p:nvPr/>
          </p:nvSpPr>
          <p:spPr>
            <a:xfrm>
              <a:off x="369514" y="1138184"/>
              <a:ext cx="4479219" cy="934871"/>
            </a:xfrm>
            <a:prstGeom prst="rect">
              <a:avLst/>
            </a:prstGeom>
            <a:noFill/>
          </p:spPr>
          <p:txBody>
            <a:bodyPr wrap="square" rtlCol="0">
              <a:spAutoFit/>
            </a:bodyPr>
            <a:lstStyle/>
            <a:p>
              <a:pPr lvl="0" algn="r" rtl="1">
                <a:lnSpc>
                  <a:spcPct val="90000"/>
                </a:lnSpc>
                <a:spcAft>
                  <a:spcPts val="800"/>
                </a:spcAft>
                <a:buSzPts val="1800"/>
              </a:pPr>
              <a:r>
                <a:rPr lang="ar-SY" sz="3000" b="1" dirty="0">
                  <a:solidFill>
                    <a:schemeClr val="bg1"/>
                  </a:solidFill>
                  <a:latin typeface="Adobe Arabic" panose="02040503050201020203" pitchFamily="18" charset="-78"/>
                  <a:cs typeface="Adobe Arabic" panose="02040503050201020203" pitchFamily="18" charset="-78"/>
                </a:rPr>
                <a:t>بناء عقلية التقبّل للتغيير "استراتيجيات تغيير طريقة تفكير الموظفين والقادة تجاه التغيير"</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 xmlns:a16="http://schemas.microsoft.com/office/drawing/2014/main" id="{E6651195-0C82-DD20-E154-CD19F726BC5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 xmlns:a16="http://schemas.microsoft.com/office/drawing/2014/main" id="{4067FF8D-0105-7C09-A1E2-1E788AC4BEB2}"/>
              </a:ext>
            </a:extLst>
          </p:cNvPr>
          <p:cNvGrpSpPr/>
          <p:nvPr/>
        </p:nvGrpSpPr>
        <p:grpSpPr>
          <a:xfrm>
            <a:off x="0" y="1464046"/>
            <a:ext cx="5436794" cy="1015663"/>
            <a:chOff x="145213" y="876148"/>
            <a:chExt cx="5436794" cy="1015663"/>
          </a:xfrm>
        </p:grpSpPr>
        <p:sp>
          <p:nvSpPr>
            <p:cNvPr id="58" name="TextBox 57">
              <a:extLst>
                <a:ext uri="{FF2B5EF4-FFF2-40B4-BE49-F238E27FC236}">
                  <a16:creationId xmlns="" xmlns:a16="http://schemas.microsoft.com/office/drawing/2014/main" id="{7E9A28ED-E0F7-09EC-54E6-EB5B56E9C46B}"/>
                </a:ext>
              </a:extLst>
            </p:cNvPr>
            <p:cNvSpPr txBox="1"/>
            <p:nvPr/>
          </p:nvSpPr>
          <p:spPr>
            <a:xfrm>
              <a:off x="145213" y="876148"/>
              <a:ext cx="4703521" cy="1015663"/>
            </a:xfrm>
            <a:prstGeom prst="rect">
              <a:avLst/>
            </a:prstGeom>
            <a:noFill/>
          </p:spPr>
          <p:txBody>
            <a:bodyPr wrap="square" rtlCol="0">
              <a:spAutoFit/>
            </a:bodyPr>
            <a:lstStyle/>
            <a:p>
              <a:pPr algn="r" rtl="1"/>
              <a:r>
                <a:rPr lang="ar-SY" sz="3000" b="1" dirty="0">
                  <a:solidFill>
                    <a:schemeClr val="bg1"/>
                  </a:solidFill>
                  <a:latin typeface="Adobe Arabic" panose="02040503050201020203" pitchFamily="18" charset="-78"/>
                  <a:cs typeface="Adobe Arabic" panose="02040503050201020203" pitchFamily="18" charset="-78"/>
                </a:rPr>
                <a:t>الأسباب التي تجعل الموظفين والقادة يقاومون التغيير الرقمي، وكيفية التعامل معها</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 xmlns:a16="http://schemas.microsoft.com/office/drawing/2014/main" id="{78C0639A-162D-1CF7-FBB8-EAE237D89CE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063608"/>
              <a:ext cx="514068" cy="514068"/>
            </a:xfrm>
            <a:prstGeom prst="rect">
              <a:avLst/>
            </a:prstGeom>
          </p:spPr>
        </p:pic>
      </p:grpSp>
      <p:grpSp>
        <p:nvGrpSpPr>
          <p:cNvPr id="60" name="Group 59">
            <a:extLst>
              <a:ext uri="{FF2B5EF4-FFF2-40B4-BE49-F238E27FC236}">
                <a16:creationId xmlns="" xmlns:a16="http://schemas.microsoft.com/office/drawing/2014/main" id="{CFB438A1-D8E7-8DEB-59E0-6F50DCC34B0C}"/>
              </a:ext>
            </a:extLst>
          </p:cNvPr>
          <p:cNvGrpSpPr/>
          <p:nvPr/>
        </p:nvGrpSpPr>
        <p:grpSpPr>
          <a:xfrm>
            <a:off x="717622" y="2673191"/>
            <a:ext cx="4719172" cy="632325"/>
            <a:chOff x="862835" y="1344187"/>
            <a:chExt cx="4719172" cy="632325"/>
          </a:xfrm>
        </p:grpSpPr>
        <p:sp>
          <p:nvSpPr>
            <p:cNvPr id="61" name="TextBox 60">
              <a:extLst>
                <a:ext uri="{FF2B5EF4-FFF2-40B4-BE49-F238E27FC236}">
                  <a16:creationId xmlns="" xmlns:a16="http://schemas.microsoft.com/office/drawing/2014/main" id="{50072757-AD11-E1B4-A63C-7257B39A796B}"/>
                </a:ext>
              </a:extLst>
            </p:cNvPr>
            <p:cNvSpPr txBox="1"/>
            <p:nvPr/>
          </p:nvSpPr>
          <p:spPr>
            <a:xfrm>
              <a:off x="862835" y="1422514"/>
              <a:ext cx="3985898" cy="553998"/>
            </a:xfrm>
            <a:prstGeom prst="rect">
              <a:avLst/>
            </a:prstGeom>
            <a:noFill/>
          </p:spPr>
          <p:txBody>
            <a:bodyPr wrap="square" rtlCol="0">
              <a:spAutoFit/>
            </a:bodyPr>
            <a:lstStyle/>
            <a:p>
              <a:pPr algn="r" rtl="1"/>
              <a:r>
                <a:rPr lang="ar-SY" sz="3000" b="1" dirty="0">
                  <a:solidFill>
                    <a:schemeClr val="bg1"/>
                  </a:solidFill>
                  <a:latin typeface="Adobe Arabic" panose="02040503050201020203" pitchFamily="18" charset="-78"/>
                  <a:cs typeface="Adobe Arabic" panose="02040503050201020203" pitchFamily="18" charset="-78"/>
                </a:rPr>
                <a:t>التواصل الفعّال لقيادة التغيير</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 xmlns:a16="http://schemas.microsoft.com/office/drawing/2014/main" id="{F3085E6D-6A51-6372-B35E-F2971503BAC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4187"/>
              <a:ext cx="514068" cy="514068"/>
            </a:xfrm>
            <a:prstGeom prst="rect">
              <a:avLst/>
            </a:prstGeom>
          </p:spPr>
        </p:pic>
      </p:grpSp>
      <p:grpSp>
        <p:nvGrpSpPr>
          <p:cNvPr id="63" name="Group 62">
            <a:extLst>
              <a:ext uri="{FF2B5EF4-FFF2-40B4-BE49-F238E27FC236}">
                <a16:creationId xmlns="" xmlns:a16="http://schemas.microsoft.com/office/drawing/2014/main" id="{74BFF16F-59F9-5BB7-DFD7-BE0BEC4B20F2}"/>
              </a:ext>
            </a:extLst>
          </p:cNvPr>
          <p:cNvGrpSpPr/>
          <p:nvPr/>
        </p:nvGrpSpPr>
        <p:grpSpPr>
          <a:xfrm>
            <a:off x="717622" y="3498998"/>
            <a:ext cx="4719172" cy="1015663"/>
            <a:chOff x="862835" y="1089434"/>
            <a:chExt cx="4719172" cy="1015663"/>
          </a:xfrm>
        </p:grpSpPr>
        <p:sp>
          <p:nvSpPr>
            <p:cNvPr id="64" name="TextBox 63">
              <a:extLst>
                <a:ext uri="{FF2B5EF4-FFF2-40B4-BE49-F238E27FC236}">
                  <a16:creationId xmlns="" xmlns:a16="http://schemas.microsoft.com/office/drawing/2014/main" id="{23A4AFEE-B771-818A-9643-8D973F8196DD}"/>
                </a:ext>
              </a:extLst>
            </p:cNvPr>
            <p:cNvSpPr txBox="1"/>
            <p:nvPr/>
          </p:nvSpPr>
          <p:spPr>
            <a:xfrm>
              <a:off x="862835" y="1089434"/>
              <a:ext cx="3985898" cy="1015663"/>
            </a:xfrm>
            <a:prstGeom prst="rect">
              <a:avLst/>
            </a:prstGeom>
            <a:noFill/>
          </p:spPr>
          <p:txBody>
            <a:bodyPr wrap="square" rtlCol="0">
              <a:spAutoFit/>
            </a:bodyPr>
            <a:lstStyle/>
            <a:p>
              <a:pPr algn="r" rtl="1"/>
              <a:r>
                <a:rPr lang="ar-SY" sz="3000" b="1" dirty="0">
                  <a:solidFill>
                    <a:schemeClr val="bg1"/>
                  </a:solidFill>
                  <a:latin typeface="Adobe Arabic" panose="02040503050201020203" pitchFamily="18" charset="-78"/>
                  <a:cs typeface="Adobe Arabic" panose="02040503050201020203" pitchFamily="18" charset="-78"/>
                </a:rPr>
                <a:t>عقلية القادة في قيادة التغيير وإلهام الموظفين</a:t>
              </a:r>
              <a:endParaRPr lang="en-US" sz="30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 xmlns:a16="http://schemas.microsoft.com/office/drawing/2014/main" id="{39D5C0C2-1F71-321C-C2F4-705CE86752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
        <p:nvSpPr>
          <p:cNvPr id="51" name="TextBox 50"/>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31196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BD1EA0BA-876F-DEAF-CB43-78E6C647AB67}"/>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93631719-B0D1-E4E2-67E6-6EC8FFAC910B}"/>
              </a:ext>
            </a:extLst>
          </p:cNvPr>
          <p:cNvSpPr txBox="1"/>
          <p:nvPr/>
        </p:nvSpPr>
        <p:spPr>
          <a:xfrm>
            <a:off x="2059858" y="-181335"/>
            <a:ext cx="8072284"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كيف تكون المايسترو الفذ لقيادة التغيير في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9D71E5B8-4650-CA19-A2E6-3D19FFDAD3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8" name="Picture 7">
            <a:extLst>
              <a:ext uri="{FF2B5EF4-FFF2-40B4-BE49-F238E27FC236}">
                <a16:creationId xmlns="" xmlns:a16="http://schemas.microsoft.com/office/drawing/2014/main" id="{24FD3425-1355-18BF-E609-E56A8B671E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722" y="1855839"/>
            <a:ext cx="4574458" cy="4574458"/>
          </a:xfrm>
          <a:prstGeom prst="rect">
            <a:avLst/>
          </a:prstGeom>
        </p:spPr>
      </p:pic>
      <p:sp>
        <p:nvSpPr>
          <p:cNvPr id="11" name="TextBox 10">
            <a:extLst>
              <a:ext uri="{FF2B5EF4-FFF2-40B4-BE49-F238E27FC236}">
                <a16:creationId xmlns="" xmlns:a16="http://schemas.microsoft.com/office/drawing/2014/main" id="{03FA4D4E-C761-0851-9A70-D9A8F9C435AF}"/>
              </a:ext>
            </a:extLst>
          </p:cNvPr>
          <p:cNvSpPr txBox="1"/>
          <p:nvPr/>
        </p:nvSpPr>
        <p:spPr>
          <a:xfrm>
            <a:off x="6040197" y="2623572"/>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عصر التحول الرقمي، القيادة ليست مجرد مهمة إدارية، بل هي فن يتطلب مهارة واتقاناً لإدارة الأفراد، العمليات، والتقنيات بشكل متناغم، كما يفعل المايسترو يقود الأوركسترا. التحول الرقمي هو عملية معقدة تجمع بين التكنولوجيا، الثقافة التنظيمية، واستراتيجيات العمل، مما يجعل دور القائد حاسماً لنجاح هذا التغيير</a:t>
            </a:r>
            <a:endParaRPr lang="en-US" dirty="0"/>
          </a:p>
        </p:txBody>
      </p:sp>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1738196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1+#ppt_w/2"/>
                                          </p:val>
                                        </p:tav>
                                        <p:tav tm="100000">
                                          <p:val>
                                            <p:strVal val="#ppt_x"/>
                                          </p:val>
                                        </p:tav>
                                      </p:tavLst>
                                    </p:anim>
                                    <p:anim calcmode="lin" valueType="num">
                                      <p:cBhvr additive="base">
                                        <p:cTn id="1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34D561E-5662-219F-BCB7-4704B8718451}"/>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E2F88970-15AA-2DE1-D8A4-46F600F454A9}"/>
              </a:ext>
            </a:extLst>
          </p:cNvPr>
          <p:cNvSpPr txBox="1"/>
          <p:nvPr/>
        </p:nvSpPr>
        <p:spPr>
          <a:xfrm>
            <a:off x="2059858" y="-92846"/>
            <a:ext cx="8072284"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ما معنى القيادة مثل المايسترو؟</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3202AA61-7EAE-A81A-8F9C-6190C33604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B992EF50-5A06-5CE9-AEEC-CD24BF27D5E2}"/>
              </a:ext>
            </a:extLst>
          </p:cNvPr>
          <p:cNvSpPr txBox="1"/>
          <p:nvPr/>
        </p:nvSpPr>
        <p:spPr>
          <a:xfrm>
            <a:off x="5476649" y="1968538"/>
            <a:ext cx="6105524"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75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كما يقود المايسترو الأوركسترا بتناغم، يجب أن يقود قائد التحول الرقمي فريقه بمهارة، بحيث تتكامل رؤية المؤسسة التقنية مع الأفراد والعمليات</a:t>
            </a:r>
            <a:endParaRPr lang="en-US" dirty="0"/>
          </a:p>
        </p:txBody>
      </p:sp>
      <p:sp>
        <p:nvSpPr>
          <p:cNvPr id="3" name="TextBox 2">
            <a:extLst>
              <a:ext uri="{FF2B5EF4-FFF2-40B4-BE49-F238E27FC236}">
                <a16:creationId xmlns="" xmlns:a16="http://schemas.microsoft.com/office/drawing/2014/main" id="{26BC814C-C74E-646C-C557-437AB5E27F86}"/>
              </a:ext>
            </a:extLst>
          </p:cNvPr>
          <p:cNvSpPr txBox="1"/>
          <p:nvPr/>
        </p:nvSpPr>
        <p:spPr>
          <a:xfrm>
            <a:off x="5476649" y="4363151"/>
            <a:ext cx="6105524"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75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المايسترو لا يعزف الموسيقى بنفسه، ولكنه يوجّه العازفين لتحقيق عمل متناغم ومؤثر. كذلك، القائد لا ينفذ كل التغييرات بنفسه، ولكنه ينسق بين الفرق المختلفة لتحقيق رؤية التحول الرقمي</a:t>
            </a:r>
            <a:endParaRPr lang="en-US" dirty="0"/>
          </a:p>
        </p:txBody>
      </p:sp>
      <p:pic>
        <p:nvPicPr>
          <p:cNvPr id="5" name="Picture 4">
            <a:extLst>
              <a:ext uri="{FF2B5EF4-FFF2-40B4-BE49-F238E27FC236}">
                <a16:creationId xmlns="" xmlns:a16="http://schemas.microsoft.com/office/drawing/2014/main" id="{4E7A7C68-8A10-073A-33BF-1984549468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641" y="1401711"/>
            <a:ext cx="4762500" cy="4762500"/>
          </a:xfrm>
          <a:prstGeom prst="rect">
            <a:avLst/>
          </a:prstGeom>
        </p:spPr>
      </p:pic>
      <p:sp>
        <p:nvSpPr>
          <p:cNvPr id="7" name="TextBox 6"/>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906899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1441C6F-42B6-C575-1D69-46EE53848BFE}"/>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CF9A5B0F-3F95-1D67-49D8-DD0E9FEC7D3C}"/>
              </a:ext>
            </a:extLst>
          </p:cNvPr>
          <p:cNvSpPr txBox="1"/>
          <p:nvPr/>
        </p:nvSpPr>
        <p:spPr>
          <a:xfrm>
            <a:off x="2059858" y="-151838"/>
            <a:ext cx="8072284"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كيف تصبح المايسترو الفذ في قيادة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83958220-9FB3-07C8-EC26-4190F36F2D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1" name="Group 30">
            <a:extLst>
              <a:ext uri="{FF2B5EF4-FFF2-40B4-BE49-F238E27FC236}">
                <a16:creationId xmlns="" xmlns:a16="http://schemas.microsoft.com/office/drawing/2014/main" id="{0CC55F4F-087E-A45A-D295-F822906E7EA5}"/>
              </a:ext>
            </a:extLst>
          </p:cNvPr>
          <p:cNvGrpSpPr/>
          <p:nvPr/>
        </p:nvGrpSpPr>
        <p:grpSpPr>
          <a:xfrm>
            <a:off x="4876137" y="1386627"/>
            <a:ext cx="6279289" cy="3768842"/>
            <a:chOff x="4876137" y="1386627"/>
            <a:chExt cx="6279289" cy="3768842"/>
          </a:xfrm>
        </p:grpSpPr>
        <p:sp>
          <p:nvSpPr>
            <p:cNvPr id="6" name="Circle">
              <a:extLst>
                <a:ext uri="{FF2B5EF4-FFF2-40B4-BE49-F238E27FC236}">
                  <a16:creationId xmlns="" xmlns:a16="http://schemas.microsoft.com/office/drawing/2014/main" id="{2B8A962E-C32A-47FA-8363-F87E5A7D764A}"/>
                </a:ext>
              </a:extLst>
            </p:cNvPr>
            <p:cNvSpPr/>
            <p:nvPr/>
          </p:nvSpPr>
          <p:spPr>
            <a:xfrm>
              <a:off x="4876137" y="2822535"/>
              <a:ext cx="2332961" cy="2332934"/>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endParaRPr lang="en-US" sz="2800"/>
            </a:p>
          </p:txBody>
        </p:sp>
        <p:pic>
          <p:nvPicPr>
            <p:cNvPr id="7" name="Graphic 35" descr="Lights On">
              <a:extLst>
                <a:ext uri="{FF2B5EF4-FFF2-40B4-BE49-F238E27FC236}">
                  <a16:creationId xmlns="" xmlns:a16="http://schemas.microsoft.com/office/drawing/2014/main" id="{BD7652ED-4768-449C-AA81-C96D8CB40C8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282751" y="3229143"/>
              <a:ext cx="1519732" cy="1519718"/>
            </a:xfrm>
            <a:prstGeom prst="rect">
              <a:avLst/>
            </a:prstGeom>
          </p:spPr>
        </p:pic>
        <p:sp>
          <p:nvSpPr>
            <p:cNvPr id="8" name="Freeform: Shape 7">
              <a:extLst>
                <a:ext uri="{FF2B5EF4-FFF2-40B4-BE49-F238E27FC236}">
                  <a16:creationId xmlns="" xmlns:a16="http://schemas.microsoft.com/office/drawing/2014/main" id="{1EF6ACAF-26C6-428C-9693-B7AE7CBE59A8}"/>
                </a:ext>
              </a:extLst>
            </p:cNvPr>
            <p:cNvSpPr/>
            <p:nvPr/>
          </p:nvSpPr>
          <p:spPr>
            <a:xfrm>
              <a:off x="5364993" y="2025140"/>
              <a:ext cx="1355200" cy="916025"/>
            </a:xfrm>
            <a:custGeom>
              <a:avLst/>
              <a:gdLst>
                <a:gd name="connsiteX0" fmla="*/ 359953 w 1172037"/>
                <a:gd name="connsiteY0" fmla="*/ 263 h 792227"/>
                <a:gd name="connsiteX1" fmla="*/ 336067 w 1172037"/>
                <a:gd name="connsiteY1" fmla="*/ 35691 h 792227"/>
                <a:gd name="connsiteX2" fmla="*/ 314747 w 1172037"/>
                <a:gd name="connsiteY2" fmla="*/ 141290 h 792227"/>
                <a:gd name="connsiteX3" fmla="*/ 394207 w 1172037"/>
                <a:gd name="connsiteY3" fmla="*/ 333123 h 792227"/>
                <a:gd name="connsiteX4" fmla="*/ 411129 w 1172037"/>
                <a:gd name="connsiteY4" fmla="*/ 347085 h 792227"/>
                <a:gd name="connsiteX5" fmla="*/ 433199 w 1172037"/>
                <a:gd name="connsiteY5" fmla="*/ 372170 h 792227"/>
                <a:gd name="connsiteX6" fmla="*/ 486001 w 1172037"/>
                <a:gd name="connsiteY6" fmla="*/ 407700 h 792227"/>
                <a:gd name="connsiteX7" fmla="*/ 479498 w 1172037"/>
                <a:gd name="connsiteY7" fmla="*/ 466191 h 792227"/>
                <a:gd name="connsiteX8" fmla="*/ 508733 w 1172037"/>
                <a:gd name="connsiteY8" fmla="*/ 526303 h 792227"/>
                <a:gd name="connsiteX9" fmla="*/ 424250 w 1172037"/>
                <a:gd name="connsiteY9" fmla="*/ 766751 h 792227"/>
                <a:gd name="connsiteX10" fmla="*/ 406380 w 1172037"/>
                <a:gd name="connsiteY10" fmla="*/ 774854 h 792227"/>
                <a:gd name="connsiteX11" fmla="*/ 165935 w 1172037"/>
                <a:gd name="connsiteY11" fmla="*/ 690396 h 792227"/>
                <a:gd name="connsiteX12" fmla="*/ 26262 w 1172037"/>
                <a:gd name="connsiteY12" fmla="*/ 399597 h 792227"/>
                <a:gd name="connsiteX13" fmla="*/ 203314 w 1172037"/>
                <a:gd name="connsiteY13" fmla="*/ 27582 h 792227"/>
                <a:gd name="connsiteX14" fmla="*/ 811950 w 1172037"/>
                <a:gd name="connsiteY14" fmla="*/ 0 h 792227"/>
                <a:gd name="connsiteX15" fmla="*/ 970114 w 1172037"/>
                <a:gd name="connsiteY15" fmla="*/ 27582 h 792227"/>
                <a:gd name="connsiteX16" fmla="*/ 1145526 w 1172037"/>
                <a:gd name="connsiteY16" fmla="*/ 396356 h 792227"/>
                <a:gd name="connsiteX17" fmla="*/ 1005852 w 1172037"/>
                <a:gd name="connsiteY17" fmla="*/ 685496 h 792227"/>
                <a:gd name="connsiteX18" fmla="*/ 765407 w 1172037"/>
                <a:gd name="connsiteY18" fmla="*/ 769992 h 792227"/>
                <a:gd name="connsiteX19" fmla="*/ 754041 w 1172037"/>
                <a:gd name="connsiteY19" fmla="*/ 763511 h 792227"/>
                <a:gd name="connsiteX20" fmla="*/ 669557 w 1172037"/>
                <a:gd name="connsiteY20" fmla="*/ 523062 h 792227"/>
                <a:gd name="connsiteX21" fmla="*/ 698793 w 1172037"/>
                <a:gd name="connsiteY21" fmla="*/ 462950 h 792227"/>
                <a:gd name="connsiteX22" fmla="*/ 690649 w 1172037"/>
                <a:gd name="connsiteY22" fmla="*/ 402838 h 792227"/>
                <a:gd name="connsiteX23" fmla="*/ 740427 w 1172037"/>
                <a:gd name="connsiteY23" fmla="*/ 368321 h 792227"/>
                <a:gd name="connsiteX24" fmla="*/ 754386 w 1172037"/>
                <a:gd name="connsiteY24" fmla="*/ 352502 h 792227"/>
                <a:gd name="connsiteX25" fmla="*/ 777873 w 1172037"/>
                <a:gd name="connsiteY25" fmla="*/ 333123 h 792227"/>
                <a:gd name="connsiteX26" fmla="*/ 857333 w 1172037"/>
                <a:gd name="connsiteY26" fmla="*/ 141290 h 792227"/>
                <a:gd name="connsiteX27" fmla="*/ 836014 w 1172037"/>
                <a:gd name="connsiteY27" fmla="*/ 35691 h 79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72037" h="792227">
                  <a:moveTo>
                    <a:pt x="359953" y="263"/>
                  </a:moveTo>
                  <a:lnTo>
                    <a:pt x="336067" y="35691"/>
                  </a:lnTo>
                  <a:cubicBezTo>
                    <a:pt x="322339" y="68148"/>
                    <a:pt x="314747" y="103832"/>
                    <a:pt x="314747" y="141290"/>
                  </a:cubicBezTo>
                  <a:cubicBezTo>
                    <a:pt x="314747" y="216206"/>
                    <a:pt x="345113" y="284029"/>
                    <a:pt x="394207" y="333123"/>
                  </a:cubicBezTo>
                  <a:lnTo>
                    <a:pt x="411129" y="347085"/>
                  </a:lnTo>
                  <a:lnTo>
                    <a:pt x="433199" y="372170"/>
                  </a:lnTo>
                  <a:cubicBezTo>
                    <a:pt x="449443" y="386180"/>
                    <a:pt x="467312" y="397958"/>
                    <a:pt x="486001" y="407700"/>
                  </a:cubicBezTo>
                  <a:cubicBezTo>
                    <a:pt x="474635" y="423982"/>
                    <a:pt x="469714" y="446707"/>
                    <a:pt x="479498" y="466191"/>
                  </a:cubicBezTo>
                  <a:lnTo>
                    <a:pt x="508733" y="526303"/>
                  </a:lnTo>
                  <a:cubicBezTo>
                    <a:pt x="550975" y="615661"/>
                    <a:pt x="513596" y="722883"/>
                    <a:pt x="424250" y="766751"/>
                  </a:cubicBezTo>
                  <a:lnTo>
                    <a:pt x="406380" y="774854"/>
                  </a:lnTo>
                  <a:cubicBezTo>
                    <a:pt x="317034" y="817102"/>
                    <a:pt x="209818" y="779754"/>
                    <a:pt x="165935" y="690396"/>
                  </a:cubicBezTo>
                  <a:lnTo>
                    <a:pt x="26262" y="399597"/>
                  </a:lnTo>
                  <a:cubicBezTo>
                    <a:pt x="-46857" y="246887"/>
                    <a:pt x="39268" y="66550"/>
                    <a:pt x="203314" y="27582"/>
                  </a:cubicBezTo>
                  <a:close/>
                  <a:moveTo>
                    <a:pt x="811950" y="0"/>
                  </a:moveTo>
                  <a:lnTo>
                    <a:pt x="970114" y="27582"/>
                  </a:lnTo>
                  <a:cubicBezTo>
                    <a:pt x="1134160" y="66550"/>
                    <a:pt x="1218644" y="246887"/>
                    <a:pt x="1145526" y="396356"/>
                  </a:cubicBezTo>
                  <a:lnTo>
                    <a:pt x="1005852" y="685496"/>
                  </a:lnTo>
                  <a:cubicBezTo>
                    <a:pt x="961970" y="774854"/>
                    <a:pt x="854754" y="813861"/>
                    <a:pt x="765407" y="769992"/>
                  </a:cubicBezTo>
                  <a:lnTo>
                    <a:pt x="754041" y="763511"/>
                  </a:lnTo>
                  <a:cubicBezTo>
                    <a:pt x="664695" y="719642"/>
                    <a:pt x="625675" y="612420"/>
                    <a:pt x="669557" y="523062"/>
                  </a:cubicBezTo>
                  <a:lnTo>
                    <a:pt x="698793" y="462950"/>
                  </a:lnTo>
                  <a:cubicBezTo>
                    <a:pt x="710159" y="441846"/>
                    <a:pt x="705296" y="419082"/>
                    <a:pt x="690649" y="402838"/>
                  </a:cubicBezTo>
                  <a:cubicBezTo>
                    <a:pt x="708548" y="393906"/>
                    <a:pt x="725201" y="382129"/>
                    <a:pt x="740427" y="368321"/>
                  </a:cubicBezTo>
                  <a:lnTo>
                    <a:pt x="754386" y="352502"/>
                  </a:lnTo>
                  <a:lnTo>
                    <a:pt x="777873" y="333123"/>
                  </a:lnTo>
                  <a:cubicBezTo>
                    <a:pt x="826968" y="284029"/>
                    <a:pt x="857333" y="216206"/>
                    <a:pt x="857333" y="141290"/>
                  </a:cubicBezTo>
                  <a:cubicBezTo>
                    <a:pt x="857333" y="103832"/>
                    <a:pt x="849742" y="68148"/>
                    <a:pt x="836014" y="35691"/>
                  </a:cubicBezTo>
                  <a:close/>
                </a:path>
              </a:pathLst>
            </a:custGeom>
            <a:solidFill>
              <a:srgbClr val="168489"/>
            </a:solidFill>
            <a:ln w="12700">
              <a:miter lim="400000"/>
            </a:ln>
          </p:spPr>
          <p:txBody>
            <a:bodyPr wrap="square" lIns="38100" tIns="38100" rIns="38100" bIns="38100" anchor="ctr">
              <a:noAutofit/>
            </a:bodyPr>
            <a:lstStyle/>
            <a:p>
              <a:endParaRPr lang="en-US" sz="2800"/>
            </a:p>
          </p:txBody>
        </p:sp>
        <p:sp>
          <p:nvSpPr>
            <p:cNvPr id="18" name="TextBox 28">
              <a:extLst>
                <a:ext uri="{FF2B5EF4-FFF2-40B4-BE49-F238E27FC236}">
                  <a16:creationId xmlns="" xmlns:a16="http://schemas.microsoft.com/office/drawing/2014/main" id="{4B903648-4F5B-4FE4-913A-8E91FBED837D}"/>
                </a:ext>
              </a:extLst>
            </p:cNvPr>
            <p:cNvSpPr txBox="1"/>
            <p:nvPr/>
          </p:nvSpPr>
          <p:spPr>
            <a:xfrm>
              <a:off x="7131332" y="1386627"/>
              <a:ext cx="4024094" cy="571695"/>
            </a:xfrm>
            <a:prstGeom prst="rect">
              <a:avLst/>
            </a:prstGeom>
            <a:noFill/>
          </p:spPr>
          <p:txBody>
            <a:bodyPr wrap="square" lIns="0" rIns="0" rtlCol="0" anchor="b">
              <a:spAutoFit/>
            </a:bodyPr>
            <a:lstStyle/>
            <a:p>
              <a:pPr algn="ctr" rtl="1">
                <a:lnSpc>
                  <a:spcPct val="115000"/>
                </a:lnSpc>
              </a:pPr>
              <a:r>
                <a:rPr lang="ar-SY" sz="28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امتلك رؤية ملهمة للتحول الرقمي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Circle">
              <a:extLst>
                <a:ext uri="{FF2B5EF4-FFF2-40B4-BE49-F238E27FC236}">
                  <a16:creationId xmlns="" xmlns:a16="http://schemas.microsoft.com/office/drawing/2014/main" id="{E71ADD81-B4DA-4E20-B705-565A1012AC82}"/>
                </a:ext>
              </a:extLst>
            </p:cNvPr>
            <p:cNvSpPr/>
            <p:nvPr/>
          </p:nvSpPr>
          <p:spPr>
            <a:xfrm>
              <a:off x="5728927" y="1874822"/>
              <a:ext cx="627380" cy="62737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28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 xmlns:a16="http://schemas.microsoft.com/office/drawing/2014/main" id="{287C7CD0-8731-9E32-3ACD-21EE3860A874}"/>
              </a:ext>
            </a:extLst>
          </p:cNvPr>
          <p:cNvGrpSpPr/>
          <p:nvPr/>
        </p:nvGrpSpPr>
        <p:grpSpPr>
          <a:xfrm>
            <a:off x="587927" y="1558419"/>
            <a:ext cx="4865837" cy="2110408"/>
            <a:chOff x="587927" y="1558419"/>
            <a:chExt cx="4865837" cy="2110408"/>
          </a:xfrm>
        </p:grpSpPr>
        <p:sp>
          <p:nvSpPr>
            <p:cNvPr id="11" name="Freeform: Shape 10">
              <a:extLst>
                <a:ext uri="{FF2B5EF4-FFF2-40B4-BE49-F238E27FC236}">
                  <a16:creationId xmlns="" xmlns:a16="http://schemas.microsoft.com/office/drawing/2014/main" id="{D99A9B39-885A-4EE8-B249-8E7896D819D0}"/>
                </a:ext>
              </a:extLst>
            </p:cNvPr>
            <p:cNvSpPr/>
            <p:nvPr/>
          </p:nvSpPr>
          <p:spPr>
            <a:xfrm>
              <a:off x="4232217" y="2389228"/>
              <a:ext cx="1221547" cy="1279599"/>
            </a:xfrm>
            <a:custGeom>
              <a:avLst/>
              <a:gdLst>
                <a:gd name="connsiteX0" fmla="*/ 108087 w 1056448"/>
                <a:gd name="connsiteY0" fmla="*/ 501751 h 1106665"/>
                <a:gd name="connsiteX1" fmla="*/ 116199 w 1056448"/>
                <a:gd name="connsiteY1" fmla="*/ 527884 h 1106665"/>
                <a:gd name="connsiteX2" fmla="*/ 366172 w 1056448"/>
                <a:gd name="connsiteY2" fmla="*/ 693577 h 1106665"/>
                <a:gd name="connsiteX3" fmla="*/ 397090 w 1056448"/>
                <a:gd name="connsiteY3" fmla="*/ 690460 h 1106665"/>
                <a:gd name="connsiteX4" fmla="*/ 444677 w 1056448"/>
                <a:gd name="connsiteY4" fmla="*/ 688698 h 1106665"/>
                <a:gd name="connsiteX5" fmla="*/ 501342 w 1056448"/>
                <a:gd name="connsiteY5" fmla="*/ 673066 h 1106665"/>
                <a:gd name="connsiteX6" fmla="*/ 540332 w 1056448"/>
                <a:gd name="connsiteY6" fmla="*/ 708797 h 1106665"/>
                <a:gd name="connsiteX7" fmla="*/ 623166 w 1056448"/>
                <a:gd name="connsiteY7" fmla="*/ 728291 h 1106665"/>
                <a:gd name="connsiteX8" fmla="*/ 757986 w 1056448"/>
                <a:gd name="connsiteY8" fmla="*/ 944357 h 1106665"/>
                <a:gd name="connsiteX9" fmla="*/ 753132 w 1056448"/>
                <a:gd name="connsiteY9" fmla="*/ 967109 h 1106665"/>
                <a:gd name="connsiteX10" fmla="*/ 537043 w 1056448"/>
                <a:gd name="connsiteY10" fmla="*/ 1101940 h 1106665"/>
                <a:gd name="connsiteX11" fmla="*/ 204037 w 1056448"/>
                <a:gd name="connsiteY11" fmla="*/ 1025592 h 1106665"/>
                <a:gd name="connsiteX12" fmla="*/ 25320 w 1056448"/>
                <a:gd name="connsiteY12" fmla="*/ 653572 h 1106665"/>
                <a:gd name="connsiteX13" fmla="*/ 663564 w 1056448"/>
                <a:gd name="connsiteY13" fmla="*/ 14 h 1106665"/>
                <a:gd name="connsiteX14" fmla="*/ 899331 w 1056448"/>
                <a:gd name="connsiteY14" fmla="*/ 149979 h 1106665"/>
                <a:gd name="connsiteX15" fmla="*/ 1039058 w 1056448"/>
                <a:gd name="connsiteY15" fmla="*/ 439135 h 1106665"/>
                <a:gd name="connsiteX16" fmla="*/ 956172 w 1056448"/>
                <a:gd name="connsiteY16" fmla="*/ 679582 h 1106665"/>
                <a:gd name="connsiteX17" fmla="*/ 952936 w 1056448"/>
                <a:gd name="connsiteY17" fmla="*/ 681211 h 1106665"/>
                <a:gd name="connsiteX18" fmla="*/ 712524 w 1056448"/>
                <a:gd name="connsiteY18" fmla="*/ 596718 h 1106665"/>
                <a:gd name="connsiteX19" fmla="*/ 681677 w 1056448"/>
                <a:gd name="connsiteY19" fmla="*/ 533348 h 1106665"/>
                <a:gd name="connsiteX20" fmla="*/ 637780 w 1056448"/>
                <a:gd name="connsiteY20" fmla="*/ 502505 h 1106665"/>
                <a:gd name="connsiteX21" fmla="*/ 640429 w 1056448"/>
                <a:gd name="connsiteY21" fmla="*/ 444022 h 1106665"/>
                <a:gd name="connsiteX22" fmla="*/ 637101 w 1056448"/>
                <a:gd name="connsiteY22" fmla="*/ 425897 h 1106665"/>
                <a:gd name="connsiteX23" fmla="*/ 637465 w 1056448"/>
                <a:gd name="connsiteY23" fmla="*/ 422284 h 1106665"/>
                <a:gd name="connsiteX24" fmla="*/ 420847 w 1056448"/>
                <a:gd name="connsiteY24" fmla="*/ 156503 h 1106665"/>
                <a:gd name="connsiteX25" fmla="*/ 390529 w 1056448"/>
                <a:gd name="connsiteY25" fmla="*/ 153446 h 1106665"/>
                <a:gd name="connsiteX26" fmla="*/ 498053 w 1056448"/>
                <a:gd name="connsiteY26" fmla="*/ 57395 h 1106665"/>
                <a:gd name="connsiteX27" fmla="*/ 663564 w 1056448"/>
                <a:gd name="connsiteY27" fmla="*/ 14 h 110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6448" h="1106665">
                  <a:moveTo>
                    <a:pt x="108087" y="501751"/>
                  </a:moveTo>
                  <a:lnTo>
                    <a:pt x="116199" y="527884"/>
                  </a:lnTo>
                  <a:cubicBezTo>
                    <a:pt x="157383" y="625255"/>
                    <a:pt x="253799" y="693577"/>
                    <a:pt x="366172" y="693577"/>
                  </a:cubicBezTo>
                  <a:lnTo>
                    <a:pt x="397090" y="690460"/>
                  </a:lnTo>
                  <a:lnTo>
                    <a:pt x="444677" y="688698"/>
                  </a:lnTo>
                  <a:cubicBezTo>
                    <a:pt x="464374" y="685650"/>
                    <a:pt x="483465" y="680370"/>
                    <a:pt x="501342" y="673066"/>
                  </a:cubicBezTo>
                  <a:cubicBezTo>
                    <a:pt x="506196" y="690931"/>
                    <a:pt x="520810" y="703909"/>
                    <a:pt x="540332" y="708797"/>
                  </a:cubicBezTo>
                  <a:lnTo>
                    <a:pt x="623166" y="728291"/>
                  </a:lnTo>
                  <a:cubicBezTo>
                    <a:pt x="718996" y="751043"/>
                    <a:pt x="780743" y="846885"/>
                    <a:pt x="757986" y="944357"/>
                  </a:cubicBezTo>
                  <a:lnTo>
                    <a:pt x="753132" y="967109"/>
                  </a:lnTo>
                  <a:cubicBezTo>
                    <a:pt x="730375" y="1062951"/>
                    <a:pt x="634544" y="1124692"/>
                    <a:pt x="537043" y="1101940"/>
                  </a:cubicBezTo>
                  <a:lnTo>
                    <a:pt x="204037" y="1025592"/>
                  </a:lnTo>
                  <a:cubicBezTo>
                    <a:pt x="39987" y="986603"/>
                    <a:pt x="-46136" y="806268"/>
                    <a:pt x="25320" y="653572"/>
                  </a:cubicBezTo>
                  <a:close/>
                  <a:moveTo>
                    <a:pt x="663564" y="14"/>
                  </a:moveTo>
                  <a:cubicBezTo>
                    <a:pt x="759705" y="981"/>
                    <a:pt x="853628" y="54544"/>
                    <a:pt x="899331" y="149979"/>
                  </a:cubicBezTo>
                  <a:lnTo>
                    <a:pt x="1039058" y="439135"/>
                  </a:lnTo>
                  <a:cubicBezTo>
                    <a:pt x="1081284" y="528515"/>
                    <a:pt x="1043912" y="637336"/>
                    <a:pt x="956172" y="679582"/>
                  </a:cubicBezTo>
                  <a:lnTo>
                    <a:pt x="952936" y="681211"/>
                  </a:lnTo>
                  <a:cubicBezTo>
                    <a:pt x="863577" y="723404"/>
                    <a:pt x="756368" y="686044"/>
                    <a:pt x="712524" y="596718"/>
                  </a:cubicBezTo>
                  <a:lnTo>
                    <a:pt x="681677" y="533348"/>
                  </a:lnTo>
                  <a:cubicBezTo>
                    <a:pt x="671916" y="515483"/>
                    <a:pt x="655683" y="504134"/>
                    <a:pt x="637780" y="502505"/>
                  </a:cubicBezTo>
                  <a:cubicBezTo>
                    <a:pt x="641042" y="483011"/>
                    <a:pt x="641852" y="463516"/>
                    <a:pt x="640429" y="444022"/>
                  </a:cubicBezTo>
                  <a:lnTo>
                    <a:pt x="637101" y="425897"/>
                  </a:lnTo>
                  <a:lnTo>
                    <a:pt x="637465" y="422284"/>
                  </a:lnTo>
                  <a:cubicBezTo>
                    <a:pt x="637465" y="291182"/>
                    <a:pt x="544471" y="181800"/>
                    <a:pt x="420847" y="156503"/>
                  </a:cubicBezTo>
                  <a:lnTo>
                    <a:pt x="390529" y="153446"/>
                  </a:lnTo>
                  <a:lnTo>
                    <a:pt x="498053" y="57395"/>
                  </a:lnTo>
                  <a:cubicBezTo>
                    <a:pt x="547397" y="17789"/>
                    <a:pt x="605880" y="-566"/>
                    <a:pt x="663564" y="14"/>
                  </a:cubicBezTo>
                  <a:close/>
                </a:path>
              </a:pathLst>
            </a:custGeom>
            <a:solidFill>
              <a:srgbClr val="FFD366"/>
            </a:solidFill>
            <a:ln w="12700">
              <a:miter lim="400000"/>
            </a:ln>
          </p:spPr>
          <p:txBody>
            <a:bodyPr wrap="square" lIns="38100" tIns="38100" rIns="38100" bIns="38100" anchor="ctr">
              <a:noAutofit/>
            </a:bodyPr>
            <a:lstStyle/>
            <a:p>
              <a:endParaRPr lang="en-US" sz="2800"/>
            </a:p>
          </p:txBody>
        </p:sp>
        <p:sp>
          <p:nvSpPr>
            <p:cNvPr id="21" name="TextBox 38">
              <a:extLst>
                <a:ext uri="{FF2B5EF4-FFF2-40B4-BE49-F238E27FC236}">
                  <a16:creationId xmlns="" xmlns:a16="http://schemas.microsoft.com/office/drawing/2014/main" id="{81E6D1EA-35DF-4021-9BD4-4FCF0AA75293}"/>
                </a:ext>
              </a:extLst>
            </p:cNvPr>
            <p:cNvSpPr txBox="1"/>
            <p:nvPr/>
          </p:nvSpPr>
          <p:spPr>
            <a:xfrm>
              <a:off x="587927" y="1558419"/>
              <a:ext cx="3381009" cy="571695"/>
            </a:xfrm>
            <a:prstGeom prst="rect">
              <a:avLst/>
            </a:prstGeom>
            <a:noFill/>
          </p:spPr>
          <p:txBody>
            <a:bodyPr wrap="square" lIns="0" rIns="0" rtlCol="0" anchor="b">
              <a:spAutoFit/>
            </a:bodyPr>
            <a:lstStyle/>
            <a:p>
              <a:pPr algn="ctr" rtl="1">
                <a:lnSpc>
                  <a:spcPct val="115000"/>
                </a:lnSpc>
              </a:pPr>
              <a:r>
                <a:rPr lang="ar-SY" sz="28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ركّز على العميل كأولوية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Circle">
              <a:extLst>
                <a:ext uri="{FF2B5EF4-FFF2-40B4-BE49-F238E27FC236}">
                  <a16:creationId xmlns="" xmlns:a16="http://schemas.microsoft.com/office/drawing/2014/main" id="{FF07FA56-9994-43C8-8111-A1F6FFBCC6E0}"/>
                </a:ext>
              </a:extLst>
            </p:cNvPr>
            <p:cNvSpPr/>
            <p:nvPr/>
          </p:nvSpPr>
          <p:spPr>
            <a:xfrm>
              <a:off x="4341924" y="2563812"/>
              <a:ext cx="627380" cy="62737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28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7</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 xmlns:a16="http://schemas.microsoft.com/office/drawing/2014/main" id="{7D31FC27-D9B4-88CE-622B-AA7D156F9FC8}"/>
              </a:ext>
            </a:extLst>
          </p:cNvPr>
          <p:cNvGrpSpPr/>
          <p:nvPr/>
        </p:nvGrpSpPr>
        <p:grpSpPr>
          <a:xfrm>
            <a:off x="328773" y="3468766"/>
            <a:ext cx="4772909" cy="1553395"/>
            <a:chOff x="328773" y="3468766"/>
            <a:chExt cx="4772909" cy="1553395"/>
          </a:xfrm>
        </p:grpSpPr>
        <p:sp>
          <p:nvSpPr>
            <p:cNvPr id="12" name="Freeform: Shape 11">
              <a:extLst>
                <a:ext uri="{FF2B5EF4-FFF2-40B4-BE49-F238E27FC236}">
                  <a16:creationId xmlns="" xmlns:a16="http://schemas.microsoft.com/office/drawing/2014/main" id="{C81C4BC9-0D86-4875-8F15-F73274DE69D1}"/>
                </a:ext>
              </a:extLst>
            </p:cNvPr>
            <p:cNvSpPr/>
            <p:nvPr/>
          </p:nvSpPr>
          <p:spPr>
            <a:xfrm>
              <a:off x="4064547" y="3694000"/>
              <a:ext cx="1037135" cy="1328161"/>
            </a:xfrm>
            <a:custGeom>
              <a:avLst/>
              <a:gdLst>
                <a:gd name="connsiteX0" fmla="*/ 730629 w 896960"/>
                <a:gd name="connsiteY0" fmla="*/ 555432 h 1148664"/>
                <a:gd name="connsiteX1" fmla="*/ 851235 w 896960"/>
                <a:gd name="connsiteY1" fmla="*/ 622430 h 1148664"/>
                <a:gd name="connsiteX2" fmla="*/ 857748 w 896960"/>
                <a:gd name="connsiteY2" fmla="*/ 630539 h 1148664"/>
                <a:gd name="connsiteX3" fmla="*/ 831739 w 896960"/>
                <a:gd name="connsiteY3" fmla="*/ 883959 h 1148664"/>
                <a:gd name="connsiteX4" fmla="*/ 573435 w 896960"/>
                <a:gd name="connsiteY4" fmla="*/ 1090313 h 1148664"/>
                <a:gd name="connsiteX5" fmla="*/ 173806 w 896960"/>
                <a:gd name="connsiteY5" fmla="*/ 1005821 h 1148664"/>
                <a:gd name="connsiteX6" fmla="*/ 112244 w 896960"/>
                <a:gd name="connsiteY6" fmla="*/ 861344 h 1148664"/>
                <a:gd name="connsiteX7" fmla="*/ 116959 w 896960"/>
                <a:gd name="connsiteY7" fmla="*/ 863903 h 1148664"/>
                <a:gd name="connsiteX8" fmla="*/ 222558 w 896960"/>
                <a:gd name="connsiteY8" fmla="*/ 885222 h 1148664"/>
                <a:gd name="connsiteX9" fmla="*/ 488340 w 896960"/>
                <a:gd name="connsiteY9" fmla="*/ 668604 h 1148664"/>
                <a:gd name="connsiteX10" fmla="*/ 488367 w 896960"/>
                <a:gd name="connsiteY10" fmla="*/ 668332 h 1148664"/>
                <a:gd name="connsiteX11" fmla="*/ 493833 w 896960"/>
                <a:gd name="connsiteY11" fmla="*/ 653335 h 1148664"/>
                <a:gd name="connsiteX12" fmla="*/ 537721 w 896960"/>
                <a:gd name="connsiteY12" fmla="*/ 641937 h 1148664"/>
                <a:gd name="connsiteX13" fmla="*/ 597827 w 896960"/>
                <a:gd name="connsiteY13" fmla="*/ 593226 h 1148664"/>
                <a:gd name="connsiteX14" fmla="*/ 730629 w 896960"/>
                <a:gd name="connsiteY14" fmla="*/ 555432 h 1148664"/>
                <a:gd name="connsiteX15" fmla="*/ 262336 w 896960"/>
                <a:gd name="connsiteY15" fmla="*/ 2 h 1148664"/>
                <a:gd name="connsiteX16" fmla="*/ 323263 w 896960"/>
                <a:gd name="connsiteY16" fmla="*/ 6771 h 1148664"/>
                <a:gd name="connsiteX17" fmla="*/ 653038 w 896960"/>
                <a:gd name="connsiteY17" fmla="*/ 81510 h 1148664"/>
                <a:gd name="connsiteX18" fmla="*/ 787894 w 896960"/>
                <a:gd name="connsiteY18" fmla="*/ 297560 h 1148664"/>
                <a:gd name="connsiteX19" fmla="*/ 571818 w 896960"/>
                <a:gd name="connsiteY19" fmla="*/ 432408 h 1148664"/>
                <a:gd name="connsiteX20" fmla="*/ 485745 w 896960"/>
                <a:gd name="connsiteY20" fmla="*/ 412901 h 1148664"/>
                <a:gd name="connsiteX21" fmla="*/ 432109 w 896960"/>
                <a:gd name="connsiteY21" fmla="*/ 430763 h 1148664"/>
                <a:gd name="connsiteX22" fmla="*/ 384598 w 896960"/>
                <a:gd name="connsiteY22" fmla="*/ 396045 h 1148664"/>
                <a:gd name="connsiteX23" fmla="*/ 380849 w 896960"/>
                <a:gd name="connsiteY23" fmla="*/ 394421 h 1148664"/>
                <a:gd name="connsiteX24" fmla="*/ 374241 w 896960"/>
                <a:gd name="connsiteY24" fmla="*/ 388969 h 1148664"/>
                <a:gd name="connsiteX25" fmla="*/ 222558 w 896960"/>
                <a:gd name="connsiteY25" fmla="*/ 342636 h 1148664"/>
                <a:gd name="connsiteX26" fmla="*/ 30725 w 896960"/>
                <a:gd name="connsiteY26" fmla="*/ 422096 h 1148664"/>
                <a:gd name="connsiteX27" fmla="*/ 10795 w 896960"/>
                <a:gd name="connsiteY27" fmla="*/ 446252 h 1148664"/>
                <a:gd name="connsiteX28" fmla="*/ 0 w 896960"/>
                <a:gd name="connsiteY28" fmla="*/ 263423 h 1148664"/>
                <a:gd name="connsiteX29" fmla="*/ 0 w 896960"/>
                <a:gd name="connsiteY29" fmla="*/ 260191 h 1148664"/>
                <a:gd name="connsiteX30" fmla="*/ 262336 w 896960"/>
                <a:gd name="connsiteY30" fmla="*/ 2 h 114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6960" h="1148664">
                  <a:moveTo>
                    <a:pt x="730629" y="555432"/>
                  </a:moveTo>
                  <a:cubicBezTo>
                    <a:pt x="776517" y="560705"/>
                    <a:pt x="820373" y="583445"/>
                    <a:pt x="851235" y="622430"/>
                  </a:cubicBezTo>
                  <a:lnTo>
                    <a:pt x="857748" y="630539"/>
                  </a:lnTo>
                  <a:cubicBezTo>
                    <a:pt x="919472" y="708567"/>
                    <a:pt x="906488" y="820618"/>
                    <a:pt x="831739" y="883959"/>
                  </a:cubicBezTo>
                  <a:lnTo>
                    <a:pt x="573435" y="1090313"/>
                  </a:lnTo>
                  <a:cubicBezTo>
                    <a:pt x="443475" y="1194255"/>
                    <a:pt x="248556" y="1155241"/>
                    <a:pt x="173806" y="1005821"/>
                  </a:cubicBezTo>
                  <a:lnTo>
                    <a:pt x="112244" y="861344"/>
                  </a:lnTo>
                  <a:lnTo>
                    <a:pt x="116959" y="863903"/>
                  </a:lnTo>
                  <a:cubicBezTo>
                    <a:pt x="149416" y="877631"/>
                    <a:pt x="185101" y="885222"/>
                    <a:pt x="222558" y="885222"/>
                  </a:cubicBezTo>
                  <a:cubicBezTo>
                    <a:pt x="353660" y="885222"/>
                    <a:pt x="463042" y="792228"/>
                    <a:pt x="488340" y="668604"/>
                  </a:cubicBezTo>
                  <a:lnTo>
                    <a:pt x="488367" y="668332"/>
                  </a:lnTo>
                  <a:lnTo>
                    <a:pt x="493833" y="653335"/>
                  </a:lnTo>
                  <a:cubicBezTo>
                    <a:pt x="508477" y="654923"/>
                    <a:pt x="524695" y="653335"/>
                    <a:pt x="537721" y="641937"/>
                  </a:cubicBezTo>
                  <a:lnTo>
                    <a:pt x="597827" y="593226"/>
                  </a:lnTo>
                  <a:cubicBezTo>
                    <a:pt x="636820" y="562350"/>
                    <a:pt x="684741" y="550158"/>
                    <a:pt x="730629" y="555432"/>
                  </a:cubicBezTo>
                  <a:close/>
                  <a:moveTo>
                    <a:pt x="262336" y="2"/>
                  </a:moveTo>
                  <a:cubicBezTo>
                    <a:pt x="282349" y="-83"/>
                    <a:pt x="302756" y="2100"/>
                    <a:pt x="323263" y="6771"/>
                  </a:cubicBezTo>
                  <a:lnTo>
                    <a:pt x="653038" y="81510"/>
                  </a:lnTo>
                  <a:cubicBezTo>
                    <a:pt x="748901" y="104249"/>
                    <a:pt x="810625" y="200083"/>
                    <a:pt x="787894" y="297560"/>
                  </a:cubicBezTo>
                  <a:cubicBezTo>
                    <a:pt x="765162" y="393394"/>
                    <a:pt x="669299" y="455147"/>
                    <a:pt x="571818" y="432408"/>
                  </a:cubicBezTo>
                  <a:lnTo>
                    <a:pt x="485745" y="412901"/>
                  </a:lnTo>
                  <a:cubicBezTo>
                    <a:pt x="464631" y="408024"/>
                    <a:pt x="445135" y="416133"/>
                    <a:pt x="432109" y="430763"/>
                  </a:cubicBezTo>
                  <a:cubicBezTo>
                    <a:pt x="417487" y="417778"/>
                    <a:pt x="401652" y="405997"/>
                    <a:pt x="384598" y="396045"/>
                  </a:cubicBezTo>
                  <a:lnTo>
                    <a:pt x="380849" y="394421"/>
                  </a:lnTo>
                  <a:lnTo>
                    <a:pt x="374241" y="388969"/>
                  </a:lnTo>
                  <a:cubicBezTo>
                    <a:pt x="330942" y="359717"/>
                    <a:pt x="278745" y="342636"/>
                    <a:pt x="222558" y="342636"/>
                  </a:cubicBezTo>
                  <a:cubicBezTo>
                    <a:pt x="147643" y="342636"/>
                    <a:pt x="79820" y="373002"/>
                    <a:pt x="30725" y="422096"/>
                  </a:cubicBezTo>
                  <a:lnTo>
                    <a:pt x="10795" y="446252"/>
                  </a:lnTo>
                  <a:lnTo>
                    <a:pt x="0" y="263423"/>
                  </a:lnTo>
                  <a:cubicBezTo>
                    <a:pt x="0" y="261836"/>
                    <a:pt x="0" y="261836"/>
                    <a:pt x="0" y="260191"/>
                  </a:cubicBezTo>
                  <a:cubicBezTo>
                    <a:pt x="1416" y="112379"/>
                    <a:pt x="122245" y="603"/>
                    <a:pt x="262336" y="2"/>
                  </a:cubicBezTo>
                  <a:close/>
                </a:path>
              </a:pathLst>
            </a:custGeom>
            <a:solidFill>
              <a:srgbClr val="BFBFBF"/>
            </a:solidFill>
            <a:ln w="12700">
              <a:miter lim="400000"/>
            </a:ln>
          </p:spPr>
          <p:txBody>
            <a:bodyPr wrap="square" lIns="38100" tIns="38100" rIns="38100" bIns="38100" anchor="ctr">
              <a:noAutofit/>
            </a:bodyPr>
            <a:lstStyle/>
            <a:p>
              <a:endParaRPr lang="en-US" sz="2800"/>
            </a:p>
          </p:txBody>
        </p:sp>
        <p:sp>
          <p:nvSpPr>
            <p:cNvPr id="20" name="TextBox 34">
              <a:extLst>
                <a:ext uri="{FF2B5EF4-FFF2-40B4-BE49-F238E27FC236}">
                  <a16:creationId xmlns="" xmlns:a16="http://schemas.microsoft.com/office/drawing/2014/main" id="{5E1B8620-AF32-40B1-A993-CDE6DC38B800}"/>
                </a:ext>
              </a:extLst>
            </p:cNvPr>
            <p:cNvSpPr txBox="1"/>
            <p:nvPr/>
          </p:nvSpPr>
          <p:spPr>
            <a:xfrm>
              <a:off x="328773" y="3468766"/>
              <a:ext cx="3382293" cy="571695"/>
            </a:xfrm>
            <a:prstGeom prst="rect">
              <a:avLst/>
            </a:prstGeom>
            <a:noFill/>
          </p:spPr>
          <p:txBody>
            <a:bodyPr wrap="square" lIns="0" rIns="0" rtlCol="0" anchor="b">
              <a:spAutoFit/>
            </a:bodyPr>
            <a:lstStyle/>
            <a:p>
              <a:pPr algn="ctr" rtl="1">
                <a:lnSpc>
                  <a:spcPct val="115000"/>
                </a:lnSpc>
              </a:pPr>
              <a:r>
                <a:rPr lang="ar-SY" sz="28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كن قدوةً للتحول الرقمي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Circle">
              <a:extLst>
                <a:ext uri="{FF2B5EF4-FFF2-40B4-BE49-F238E27FC236}">
                  <a16:creationId xmlns="" xmlns:a16="http://schemas.microsoft.com/office/drawing/2014/main" id="{C14A839B-FD68-48B3-B301-1A6573D000BC}"/>
                </a:ext>
              </a:extLst>
            </p:cNvPr>
            <p:cNvSpPr/>
            <p:nvPr/>
          </p:nvSpPr>
          <p:spPr>
            <a:xfrm>
              <a:off x="4008197" y="4090179"/>
              <a:ext cx="627380" cy="62737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28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7" name="Group 36">
            <a:extLst>
              <a:ext uri="{FF2B5EF4-FFF2-40B4-BE49-F238E27FC236}">
                <a16:creationId xmlns="" xmlns:a16="http://schemas.microsoft.com/office/drawing/2014/main" id="{0AD0D90F-F446-E552-8F46-CBE73DBA4319}"/>
              </a:ext>
            </a:extLst>
          </p:cNvPr>
          <p:cNvGrpSpPr/>
          <p:nvPr/>
        </p:nvGrpSpPr>
        <p:grpSpPr>
          <a:xfrm>
            <a:off x="405070" y="4781441"/>
            <a:ext cx="5562185" cy="1205665"/>
            <a:chOff x="405070" y="4781441"/>
            <a:chExt cx="5562185" cy="1205665"/>
          </a:xfrm>
        </p:grpSpPr>
        <p:sp>
          <p:nvSpPr>
            <p:cNvPr id="13" name="Freeform: Shape 12">
              <a:extLst>
                <a:ext uri="{FF2B5EF4-FFF2-40B4-BE49-F238E27FC236}">
                  <a16:creationId xmlns="" xmlns:a16="http://schemas.microsoft.com/office/drawing/2014/main" id="{E5164F2E-F404-4A5B-A7CF-8AC1345E1CF9}"/>
                </a:ext>
              </a:extLst>
            </p:cNvPr>
            <p:cNvSpPr/>
            <p:nvPr/>
          </p:nvSpPr>
          <p:spPr>
            <a:xfrm>
              <a:off x="4698812" y="4781441"/>
              <a:ext cx="1268443" cy="1142203"/>
            </a:xfrm>
            <a:custGeom>
              <a:avLst/>
              <a:gdLst>
                <a:gd name="connsiteX0" fmla="*/ 911776 w 1097006"/>
                <a:gd name="connsiteY0" fmla="*/ 216014 h 987837"/>
                <a:gd name="connsiteX1" fmla="*/ 919901 w 1097006"/>
                <a:gd name="connsiteY1" fmla="*/ 216014 h 987837"/>
                <a:gd name="connsiteX2" fmla="*/ 1096982 w 1097006"/>
                <a:gd name="connsiteY2" fmla="*/ 396367 h 987837"/>
                <a:gd name="connsiteX3" fmla="*/ 1096982 w 1097006"/>
                <a:gd name="connsiteY3" fmla="*/ 724531 h 987837"/>
                <a:gd name="connsiteX4" fmla="*/ 773697 w 1097006"/>
                <a:gd name="connsiteY4" fmla="*/ 981200 h 987837"/>
                <a:gd name="connsiteX5" fmla="*/ 633232 w 1097006"/>
                <a:gd name="connsiteY5" fmla="*/ 940822 h 987837"/>
                <a:gd name="connsiteX6" fmla="*/ 647814 w 1097006"/>
                <a:gd name="connsiteY6" fmla="*/ 932907 h 987837"/>
                <a:gd name="connsiteX7" fmla="*/ 767424 w 1097006"/>
                <a:gd name="connsiteY7" fmla="*/ 707946 h 987837"/>
                <a:gd name="connsiteX8" fmla="*/ 746105 w 1097006"/>
                <a:gd name="connsiteY8" fmla="*/ 602347 h 987837"/>
                <a:gd name="connsiteX9" fmla="*/ 735451 w 1097006"/>
                <a:gd name="connsiteY9" fmla="*/ 582718 h 987837"/>
                <a:gd name="connsiteX10" fmla="*/ 730429 w 1097006"/>
                <a:gd name="connsiteY10" fmla="*/ 566535 h 987837"/>
                <a:gd name="connsiteX11" fmla="*/ 702193 w 1097006"/>
                <a:gd name="connsiteY11" fmla="*/ 518193 h 987837"/>
                <a:gd name="connsiteX12" fmla="*/ 731445 w 1097006"/>
                <a:gd name="connsiteY12" fmla="*/ 469453 h 987837"/>
                <a:gd name="connsiteX13" fmla="*/ 731445 w 1097006"/>
                <a:gd name="connsiteY13" fmla="*/ 396367 h 987837"/>
                <a:gd name="connsiteX14" fmla="*/ 911776 w 1097006"/>
                <a:gd name="connsiteY14" fmla="*/ 216014 h 987837"/>
                <a:gd name="connsiteX15" fmla="*/ 488987 w 1097006"/>
                <a:gd name="connsiteY15" fmla="*/ 1197 h 987837"/>
                <a:gd name="connsiteX16" fmla="*/ 609617 w 1097006"/>
                <a:gd name="connsiteY16" fmla="*/ 68202 h 987837"/>
                <a:gd name="connsiteX17" fmla="*/ 617742 w 1097006"/>
                <a:gd name="connsiteY17" fmla="*/ 77941 h 987837"/>
                <a:gd name="connsiteX18" fmla="*/ 588491 w 1097006"/>
                <a:gd name="connsiteY18" fmla="*/ 331380 h 987837"/>
                <a:gd name="connsiteX19" fmla="*/ 531613 w 1097006"/>
                <a:gd name="connsiteY19" fmla="*/ 376890 h 987837"/>
                <a:gd name="connsiteX20" fmla="*/ 512164 w 1097006"/>
                <a:gd name="connsiteY20" fmla="*/ 428860 h 987837"/>
                <a:gd name="connsiteX21" fmla="*/ 446958 w 1097006"/>
                <a:gd name="connsiteY21" fmla="*/ 439828 h 987837"/>
                <a:gd name="connsiteX22" fmla="*/ 441932 w 1097006"/>
                <a:gd name="connsiteY22" fmla="*/ 442117 h 987837"/>
                <a:gd name="connsiteX23" fmla="*/ 441456 w 1097006"/>
                <a:gd name="connsiteY23" fmla="*/ 442165 h 987837"/>
                <a:gd name="connsiteX24" fmla="*/ 224838 w 1097006"/>
                <a:gd name="connsiteY24" fmla="*/ 707946 h 987837"/>
                <a:gd name="connsiteX25" fmla="*/ 229032 w 1097006"/>
                <a:gd name="connsiteY25" fmla="*/ 749547 h 987837"/>
                <a:gd name="connsiteX26" fmla="*/ 97875 w 1097006"/>
                <a:gd name="connsiteY26" fmla="*/ 656266 h 987837"/>
                <a:gd name="connsiteX27" fmla="*/ 99500 w 1097006"/>
                <a:gd name="connsiteY27" fmla="*/ 243638 h 987837"/>
                <a:gd name="connsiteX28" fmla="*/ 356209 w 1097006"/>
                <a:gd name="connsiteY28" fmla="*/ 38939 h 987837"/>
                <a:gd name="connsiteX29" fmla="*/ 488987 w 1097006"/>
                <a:gd name="connsiteY29" fmla="*/ 1197 h 9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7006" h="987837">
                  <a:moveTo>
                    <a:pt x="911776" y="216014"/>
                  </a:moveTo>
                  <a:lnTo>
                    <a:pt x="919901" y="216014"/>
                  </a:lnTo>
                  <a:cubicBezTo>
                    <a:pt x="1019031" y="216014"/>
                    <a:pt x="1098607" y="295656"/>
                    <a:pt x="1096982" y="396367"/>
                  </a:cubicBezTo>
                  <a:lnTo>
                    <a:pt x="1096982" y="724531"/>
                  </a:lnTo>
                  <a:cubicBezTo>
                    <a:pt x="1096982" y="893459"/>
                    <a:pt x="939402" y="1018563"/>
                    <a:pt x="773697" y="981200"/>
                  </a:cubicBezTo>
                  <a:lnTo>
                    <a:pt x="633232" y="940822"/>
                  </a:lnTo>
                  <a:lnTo>
                    <a:pt x="647814" y="932907"/>
                  </a:lnTo>
                  <a:cubicBezTo>
                    <a:pt x="719978" y="884153"/>
                    <a:pt x="767424" y="801591"/>
                    <a:pt x="767424" y="707946"/>
                  </a:cubicBezTo>
                  <a:cubicBezTo>
                    <a:pt x="767424" y="670489"/>
                    <a:pt x="759833" y="634804"/>
                    <a:pt x="746105" y="602347"/>
                  </a:cubicBezTo>
                  <a:lnTo>
                    <a:pt x="735451" y="582718"/>
                  </a:lnTo>
                  <a:lnTo>
                    <a:pt x="730429" y="566535"/>
                  </a:lnTo>
                  <a:cubicBezTo>
                    <a:pt x="722913" y="549071"/>
                    <a:pt x="713569" y="532825"/>
                    <a:pt x="702193" y="518193"/>
                  </a:cubicBezTo>
                  <a:cubicBezTo>
                    <a:pt x="718444" y="508455"/>
                    <a:pt x="731445" y="490569"/>
                    <a:pt x="731445" y="469453"/>
                  </a:cubicBezTo>
                  <a:lnTo>
                    <a:pt x="731445" y="396367"/>
                  </a:lnTo>
                  <a:cubicBezTo>
                    <a:pt x="731445" y="297247"/>
                    <a:pt x="812699" y="216014"/>
                    <a:pt x="911776" y="216014"/>
                  </a:cubicBezTo>
                  <a:close/>
                  <a:moveTo>
                    <a:pt x="488987" y="1197"/>
                  </a:moveTo>
                  <a:cubicBezTo>
                    <a:pt x="534876" y="6482"/>
                    <a:pt x="578740" y="29225"/>
                    <a:pt x="609617" y="68202"/>
                  </a:cubicBezTo>
                  <a:lnTo>
                    <a:pt x="617742" y="77941"/>
                  </a:lnTo>
                  <a:cubicBezTo>
                    <a:pt x="679495" y="155944"/>
                    <a:pt x="666494" y="269623"/>
                    <a:pt x="588491" y="331380"/>
                  </a:cubicBezTo>
                  <a:lnTo>
                    <a:pt x="531613" y="376890"/>
                  </a:lnTo>
                  <a:cubicBezTo>
                    <a:pt x="515415" y="389858"/>
                    <a:pt x="508914" y="409335"/>
                    <a:pt x="512164" y="428860"/>
                  </a:cubicBezTo>
                  <a:cubicBezTo>
                    <a:pt x="490226" y="429680"/>
                    <a:pt x="468287" y="433332"/>
                    <a:pt x="446958" y="439828"/>
                  </a:cubicBezTo>
                  <a:lnTo>
                    <a:pt x="441932" y="442117"/>
                  </a:lnTo>
                  <a:lnTo>
                    <a:pt x="441456" y="442165"/>
                  </a:lnTo>
                  <a:cubicBezTo>
                    <a:pt x="317833" y="467462"/>
                    <a:pt x="224838" y="576844"/>
                    <a:pt x="224838" y="707946"/>
                  </a:cubicBezTo>
                  <a:lnTo>
                    <a:pt x="229032" y="749547"/>
                  </a:lnTo>
                  <a:lnTo>
                    <a:pt x="97875" y="656266"/>
                  </a:lnTo>
                  <a:cubicBezTo>
                    <a:pt x="-33704" y="550686"/>
                    <a:pt x="-32079" y="349266"/>
                    <a:pt x="99500" y="243638"/>
                  </a:cubicBezTo>
                  <a:lnTo>
                    <a:pt x="356209" y="38939"/>
                  </a:lnTo>
                  <a:cubicBezTo>
                    <a:pt x="395185" y="8085"/>
                    <a:pt x="443099" y="-4089"/>
                    <a:pt x="488987" y="1197"/>
                  </a:cubicBezTo>
                  <a:close/>
                </a:path>
              </a:pathLst>
            </a:custGeom>
            <a:solidFill>
              <a:srgbClr val="168489"/>
            </a:solidFill>
            <a:ln w="12700">
              <a:miter lim="400000"/>
            </a:ln>
          </p:spPr>
          <p:txBody>
            <a:bodyPr wrap="square" lIns="38100" tIns="38100" rIns="38100" bIns="38100" anchor="ctr">
              <a:noAutofit/>
            </a:bodyPr>
            <a:lstStyle/>
            <a:p>
              <a:endParaRPr lang="en-US" sz="2800"/>
            </a:p>
          </p:txBody>
        </p:sp>
        <p:sp>
          <p:nvSpPr>
            <p:cNvPr id="22" name="TextBox 50">
              <a:extLst>
                <a:ext uri="{FF2B5EF4-FFF2-40B4-BE49-F238E27FC236}">
                  <a16:creationId xmlns="" xmlns:a16="http://schemas.microsoft.com/office/drawing/2014/main" id="{09D1842F-1A2D-425F-80F1-B036D9B1A5CB}"/>
                </a:ext>
              </a:extLst>
            </p:cNvPr>
            <p:cNvSpPr txBox="1"/>
            <p:nvPr/>
          </p:nvSpPr>
          <p:spPr>
            <a:xfrm>
              <a:off x="405070" y="5415411"/>
              <a:ext cx="3382293" cy="571695"/>
            </a:xfrm>
            <a:prstGeom prst="rect">
              <a:avLst/>
            </a:prstGeom>
            <a:noFill/>
          </p:spPr>
          <p:txBody>
            <a:bodyPr wrap="square" lIns="0" rIns="0" rtlCol="0" anchor="b">
              <a:spAutoFit/>
            </a:bodyPr>
            <a:lstStyle/>
            <a:p>
              <a:pPr algn="ctr" rtl="1">
                <a:lnSpc>
                  <a:spcPct val="115000"/>
                </a:lnSpc>
              </a:pPr>
              <a:r>
                <a:rPr lang="ar-SY" sz="28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استثمر في تطوير المهارات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Circle">
              <a:extLst>
                <a:ext uri="{FF2B5EF4-FFF2-40B4-BE49-F238E27FC236}">
                  <a16:creationId xmlns="" xmlns:a16="http://schemas.microsoft.com/office/drawing/2014/main" id="{10AF7069-C17C-4852-96DA-81BFDBC1E9EF}"/>
                </a:ext>
              </a:extLst>
            </p:cNvPr>
            <p:cNvSpPr/>
            <p:nvPr/>
          </p:nvSpPr>
          <p:spPr>
            <a:xfrm>
              <a:off x="4958789" y="5286328"/>
              <a:ext cx="627380" cy="62737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28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 xmlns:a16="http://schemas.microsoft.com/office/drawing/2014/main" id="{0C0904E7-C3EE-7D94-0A98-6214901045DC}"/>
              </a:ext>
            </a:extLst>
          </p:cNvPr>
          <p:cNvGrpSpPr/>
          <p:nvPr/>
        </p:nvGrpSpPr>
        <p:grpSpPr>
          <a:xfrm>
            <a:off x="6978439" y="3635958"/>
            <a:ext cx="4884786" cy="1386234"/>
            <a:chOff x="6978439" y="3635958"/>
            <a:chExt cx="4884786" cy="1386234"/>
          </a:xfrm>
        </p:grpSpPr>
        <p:sp>
          <p:nvSpPr>
            <p:cNvPr id="15" name="Freeform: Shape 14">
              <a:extLst>
                <a:ext uri="{FF2B5EF4-FFF2-40B4-BE49-F238E27FC236}">
                  <a16:creationId xmlns="" xmlns:a16="http://schemas.microsoft.com/office/drawing/2014/main" id="{CFF3E187-2EBB-4EB1-A8A9-52744042999E}"/>
                </a:ext>
              </a:extLst>
            </p:cNvPr>
            <p:cNvSpPr/>
            <p:nvPr/>
          </p:nvSpPr>
          <p:spPr>
            <a:xfrm>
              <a:off x="6978439" y="3692711"/>
              <a:ext cx="1038719" cy="1329481"/>
            </a:xfrm>
            <a:custGeom>
              <a:avLst/>
              <a:gdLst>
                <a:gd name="connsiteX0" fmla="*/ 174198 w 898330"/>
                <a:gd name="connsiteY0" fmla="*/ 548872 h 1149805"/>
                <a:gd name="connsiteX1" fmla="*/ 306990 w 898330"/>
                <a:gd name="connsiteY1" fmla="*/ 586674 h 1149805"/>
                <a:gd name="connsiteX2" fmla="*/ 360593 w 898330"/>
                <a:gd name="connsiteY2" fmla="*/ 630510 h 1149805"/>
                <a:gd name="connsiteX3" fmla="*/ 410955 w 898330"/>
                <a:gd name="connsiteY3" fmla="*/ 640276 h 1149805"/>
                <a:gd name="connsiteX4" fmla="*/ 429452 w 898330"/>
                <a:gd name="connsiteY4" fmla="*/ 695709 h 1149805"/>
                <a:gd name="connsiteX5" fmla="*/ 442563 w 898330"/>
                <a:gd name="connsiteY5" fmla="*/ 717010 h 1149805"/>
                <a:gd name="connsiteX6" fmla="*/ 443691 w 898330"/>
                <a:gd name="connsiteY6" fmla="*/ 720644 h 1149805"/>
                <a:gd name="connsiteX7" fmla="*/ 693664 w 898330"/>
                <a:gd name="connsiteY7" fmla="*/ 886337 h 1149805"/>
                <a:gd name="connsiteX8" fmla="*/ 748339 w 898330"/>
                <a:gd name="connsiteY8" fmla="*/ 880826 h 1149805"/>
                <a:gd name="connsiteX9" fmla="*/ 783644 w 898330"/>
                <a:gd name="connsiteY9" fmla="*/ 869866 h 1149805"/>
                <a:gd name="connsiteX10" fmla="*/ 724515 w 898330"/>
                <a:gd name="connsiteY10" fmla="*/ 1007370 h 1149805"/>
                <a:gd name="connsiteX11" fmla="*/ 324858 w 898330"/>
                <a:gd name="connsiteY11" fmla="*/ 1091861 h 1149805"/>
                <a:gd name="connsiteX12" fmla="*/ 68186 w 898330"/>
                <a:gd name="connsiteY12" fmla="*/ 887163 h 1149805"/>
                <a:gd name="connsiteX13" fmla="*/ 38975 w 898330"/>
                <a:gd name="connsiteY13" fmla="*/ 633746 h 1149805"/>
                <a:gd name="connsiteX14" fmla="*/ 53559 w 898330"/>
                <a:gd name="connsiteY14" fmla="*/ 615917 h 1149805"/>
                <a:gd name="connsiteX15" fmla="*/ 174198 w 898330"/>
                <a:gd name="connsiteY15" fmla="*/ 548872 h 1149805"/>
                <a:gd name="connsiteX16" fmla="*/ 632799 w 898330"/>
                <a:gd name="connsiteY16" fmla="*/ 5 h 1149805"/>
                <a:gd name="connsiteX17" fmla="*/ 895089 w 898330"/>
                <a:gd name="connsiteY17" fmla="*/ 260123 h 1149805"/>
                <a:gd name="connsiteX18" fmla="*/ 898330 w 898330"/>
                <a:gd name="connsiteY18" fmla="*/ 265006 h 1149805"/>
                <a:gd name="connsiteX19" fmla="*/ 888929 w 898330"/>
                <a:gd name="connsiteY19" fmla="*/ 427370 h 1149805"/>
                <a:gd name="connsiteX20" fmla="*/ 885497 w 898330"/>
                <a:gd name="connsiteY20" fmla="*/ 423211 h 1149805"/>
                <a:gd name="connsiteX21" fmla="*/ 693664 w 898330"/>
                <a:gd name="connsiteY21" fmla="*/ 343751 h 1149805"/>
                <a:gd name="connsiteX22" fmla="*/ 588065 w 898330"/>
                <a:gd name="connsiteY22" fmla="*/ 365071 h 1149805"/>
                <a:gd name="connsiteX23" fmla="*/ 558731 w 898330"/>
                <a:gd name="connsiteY23" fmla="*/ 380992 h 1149805"/>
                <a:gd name="connsiteX24" fmla="*/ 519015 w 898330"/>
                <a:gd name="connsiteY24" fmla="*/ 398827 h 1149805"/>
                <a:gd name="connsiteX25" fmla="*/ 469463 w 898330"/>
                <a:gd name="connsiteY25" fmla="*/ 438815 h 1149805"/>
                <a:gd name="connsiteX26" fmla="*/ 409335 w 898330"/>
                <a:gd name="connsiteY26" fmla="*/ 412809 h 1149805"/>
                <a:gd name="connsiteX27" fmla="*/ 337864 w 898330"/>
                <a:gd name="connsiteY27" fmla="*/ 429049 h 1149805"/>
                <a:gd name="connsiteX28" fmla="*/ 121831 w 898330"/>
                <a:gd name="connsiteY28" fmla="*/ 294249 h 1149805"/>
                <a:gd name="connsiteX29" fmla="*/ 256671 w 898330"/>
                <a:gd name="connsiteY29" fmla="*/ 78195 h 1149805"/>
                <a:gd name="connsiteX30" fmla="*/ 571807 w 898330"/>
                <a:gd name="connsiteY30" fmla="*/ 6706 h 1149805"/>
                <a:gd name="connsiteX31" fmla="*/ 632799 w 898330"/>
                <a:gd name="connsiteY31" fmla="*/ 5 h 114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98330" h="1149805">
                  <a:moveTo>
                    <a:pt x="174198" y="548872"/>
                  </a:moveTo>
                  <a:cubicBezTo>
                    <a:pt x="220093" y="543591"/>
                    <a:pt x="268014" y="555785"/>
                    <a:pt x="306990" y="586674"/>
                  </a:cubicBezTo>
                  <a:lnTo>
                    <a:pt x="360593" y="630510"/>
                  </a:lnTo>
                  <a:cubicBezTo>
                    <a:pt x="375220" y="641866"/>
                    <a:pt x="394751" y="645103"/>
                    <a:pt x="410955" y="640276"/>
                  </a:cubicBezTo>
                  <a:cubicBezTo>
                    <a:pt x="415028" y="658957"/>
                    <a:pt x="421126" y="677639"/>
                    <a:pt x="429452" y="695709"/>
                  </a:cubicBezTo>
                  <a:lnTo>
                    <a:pt x="442563" y="717010"/>
                  </a:lnTo>
                  <a:lnTo>
                    <a:pt x="443691" y="720644"/>
                  </a:lnTo>
                  <a:cubicBezTo>
                    <a:pt x="484875" y="818015"/>
                    <a:pt x="581291" y="886337"/>
                    <a:pt x="693664" y="886337"/>
                  </a:cubicBezTo>
                  <a:cubicBezTo>
                    <a:pt x="712393" y="886337"/>
                    <a:pt x="730679" y="884439"/>
                    <a:pt x="748339" y="880826"/>
                  </a:cubicBezTo>
                  <a:lnTo>
                    <a:pt x="783644" y="869866"/>
                  </a:lnTo>
                  <a:lnTo>
                    <a:pt x="724515" y="1007370"/>
                  </a:lnTo>
                  <a:cubicBezTo>
                    <a:pt x="649760" y="1155229"/>
                    <a:pt x="454836" y="1195828"/>
                    <a:pt x="324858" y="1091861"/>
                  </a:cubicBezTo>
                  <a:lnTo>
                    <a:pt x="68186" y="887163"/>
                  </a:lnTo>
                  <a:cubicBezTo>
                    <a:pt x="-9768" y="825441"/>
                    <a:pt x="-22774" y="711708"/>
                    <a:pt x="38975" y="633746"/>
                  </a:cubicBezTo>
                  <a:lnTo>
                    <a:pt x="53559" y="615917"/>
                  </a:lnTo>
                  <a:cubicBezTo>
                    <a:pt x="84433" y="576908"/>
                    <a:pt x="128303" y="554153"/>
                    <a:pt x="174198" y="548872"/>
                  </a:cubicBezTo>
                  <a:close/>
                  <a:moveTo>
                    <a:pt x="632799" y="5"/>
                  </a:moveTo>
                  <a:cubicBezTo>
                    <a:pt x="773178" y="891"/>
                    <a:pt x="895089" y="113704"/>
                    <a:pt x="895089" y="260123"/>
                  </a:cubicBezTo>
                  <a:cubicBezTo>
                    <a:pt x="895089" y="261770"/>
                    <a:pt x="895089" y="261770"/>
                    <a:pt x="898330" y="265006"/>
                  </a:cubicBezTo>
                  <a:lnTo>
                    <a:pt x="888929" y="427370"/>
                  </a:lnTo>
                  <a:lnTo>
                    <a:pt x="885497" y="423211"/>
                  </a:lnTo>
                  <a:cubicBezTo>
                    <a:pt x="836403" y="374117"/>
                    <a:pt x="768580" y="343751"/>
                    <a:pt x="693664" y="343751"/>
                  </a:cubicBezTo>
                  <a:cubicBezTo>
                    <a:pt x="656207" y="343751"/>
                    <a:pt x="620522" y="351343"/>
                    <a:pt x="588065" y="365071"/>
                  </a:cubicBezTo>
                  <a:lnTo>
                    <a:pt x="558731" y="380992"/>
                  </a:lnTo>
                  <a:lnTo>
                    <a:pt x="519015" y="398827"/>
                  </a:lnTo>
                  <a:cubicBezTo>
                    <a:pt x="500742" y="409998"/>
                    <a:pt x="484090" y="423399"/>
                    <a:pt x="469463" y="438815"/>
                  </a:cubicBezTo>
                  <a:cubicBezTo>
                    <a:pt x="458077" y="419339"/>
                    <a:pt x="433727" y="406336"/>
                    <a:pt x="409335" y="412809"/>
                  </a:cubicBezTo>
                  <a:lnTo>
                    <a:pt x="337864" y="429049"/>
                  </a:lnTo>
                  <a:cubicBezTo>
                    <a:pt x="240423" y="451818"/>
                    <a:pt x="144560" y="391686"/>
                    <a:pt x="121831" y="294249"/>
                  </a:cubicBezTo>
                  <a:cubicBezTo>
                    <a:pt x="99060" y="196755"/>
                    <a:pt x="159187" y="100907"/>
                    <a:pt x="256671" y="78195"/>
                  </a:cubicBezTo>
                  <a:lnTo>
                    <a:pt x="571807" y="6706"/>
                  </a:lnTo>
                  <a:cubicBezTo>
                    <a:pt x="592314" y="2036"/>
                    <a:pt x="612745" y="-122"/>
                    <a:pt x="632799" y="5"/>
                  </a:cubicBezTo>
                  <a:close/>
                </a:path>
              </a:pathLst>
            </a:custGeom>
            <a:solidFill>
              <a:srgbClr val="FFD366"/>
            </a:solidFill>
            <a:ln w="12700">
              <a:miter lim="400000"/>
            </a:ln>
          </p:spPr>
          <p:txBody>
            <a:bodyPr wrap="square" lIns="38100" tIns="38100" rIns="38100" bIns="38100" anchor="ctr">
              <a:noAutofit/>
            </a:bodyPr>
            <a:lstStyle/>
            <a:p>
              <a:endParaRPr lang="en-US" sz="2800"/>
            </a:p>
          </p:txBody>
        </p:sp>
        <p:sp>
          <p:nvSpPr>
            <p:cNvPr id="19" name="TextBox 31">
              <a:extLst>
                <a:ext uri="{FF2B5EF4-FFF2-40B4-BE49-F238E27FC236}">
                  <a16:creationId xmlns="" xmlns:a16="http://schemas.microsoft.com/office/drawing/2014/main" id="{001F6F74-B0CC-451E-9872-F1AAD871AF4C}"/>
                </a:ext>
              </a:extLst>
            </p:cNvPr>
            <p:cNvSpPr txBox="1"/>
            <p:nvPr/>
          </p:nvSpPr>
          <p:spPr>
            <a:xfrm>
              <a:off x="8433947" y="3635958"/>
              <a:ext cx="3429278" cy="895191"/>
            </a:xfrm>
            <a:prstGeom prst="rect">
              <a:avLst/>
            </a:prstGeom>
            <a:noFill/>
          </p:spPr>
          <p:txBody>
            <a:bodyPr wrap="square" lIns="0" rIns="0" rtlCol="0" anchor="b">
              <a:noAutofit/>
            </a:bodyPr>
            <a:lstStyle/>
            <a:p>
              <a:pPr algn="ctr" rtl="1">
                <a:lnSpc>
                  <a:spcPct val="115000"/>
                </a:lnSpc>
              </a:pPr>
              <a:r>
                <a:rPr lang="ar-SY" sz="2800" b="1" kern="1200" dirty="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عزّز روح التعاون والانسجام</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Circle">
              <a:extLst>
                <a:ext uri="{FF2B5EF4-FFF2-40B4-BE49-F238E27FC236}">
                  <a16:creationId xmlns="" xmlns:a16="http://schemas.microsoft.com/office/drawing/2014/main" id="{592F0182-6A8F-4779-97AF-F7D4B3EAA23B}"/>
                </a:ext>
              </a:extLst>
            </p:cNvPr>
            <p:cNvSpPr/>
            <p:nvPr/>
          </p:nvSpPr>
          <p:spPr>
            <a:xfrm>
              <a:off x="7466817" y="4090179"/>
              <a:ext cx="627380" cy="62737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28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 xmlns:a16="http://schemas.microsoft.com/office/drawing/2014/main" id="{F90D7B02-32B5-A53E-8770-025F3EDC20DE}"/>
              </a:ext>
            </a:extLst>
          </p:cNvPr>
          <p:cNvGrpSpPr/>
          <p:nvPr/>
        </p:nvGrpSpPr>
        <p:grpSpPr>
          <a:xfrm>
            <a:off x="6109492" y="4787040"/>
            <a:ext cx="5536012" cy="1495773"/>
            <a:chOff x="6109492" y="4787040"/>
            <a:chExt cx="5536012" cy="1495773"/>
          </a:xfrm>
        </p:grpSpPr>
        <p:sp>
          <p:nvSpPr>
            <p:cNvPr id="16" name="Freeform: Shape 15">
              <a:extLst>
                <a:ext uri="{FF2B5EF4-FFF2-40B4-BE49-F238E27FC236}">
                  <a16:creationId xmlns="" xmlns:a16="http://schemas.microsoft.com/office/drawing/2014/main" id="{45102E55-A59C-40DD-89D7-5D06F13CEEA6}"/>
                </a:ext>
              </a:extLst>
            </p:cNvPr>
            <p:cNvSpPr/>
            <p:nvPr/>
          </p:nvSpPr>
          <p:spPr>
            <a:xfrm>
              <a:off x="6109492" y="4787040"/>
              <a:ext cx="1268384" cy="1136533"/>
            </a:xfrm>
            <a:custGeom>
              <a:avLst/>
              <a:gdLst>
                <a:gd name="connsiteX0" fmla="*/ 180330 w 1096955"/>
                <a:gd name="connsiteY0" fmla="*/ 212776 h 982934"/>
                <a:gd name="connsiteX1" fmla="*/ 194935 w 1096955"/>
                <a:gd name="connsiteY1" fmla="*/ 212776 h 982934"/>
                <a:gd name="connsiteX2" fmla="*/ 375265 w 1096955"/>
                <a:gd name="connsiteY2" fmla="*/ 393099 h 982934"/>
                <a:gd name="connsiteX3" fmla="*/ 375265 w 1096955"/>
                <a:gd name="connsiteY3" fmla="*/ 464594 h 982934"/>
                <a:gd name="connsiteX4" fmla="*/ 411017 w 1096955"/>
                <a:gd name="connsiteY4" fmla="*/ 516561 h 982934"/>
                <a:gd name="connsiteX5" fmla="*/ 398156 w 1096955"/>
                <a:gd name="connsiteY5" fmla="*/ 538482 h 982934"/>
                <a:gd name="connsiteX6" fmla="*/ 387480 w 1096955"/>
                <a:gd name="connsiteY6" fmla="*/ 551421 h 982934"/>
                <a:gd name="connsiteX7" fmla="*/ 341147 w 1096955"/>
                <a:gd name="connsiteY7" fmla="*/ 703103 h 982934"/>
                <a:gd name="connsiteX8" fmla="*/ 460758 w 1096955"/>
                <a:gd name="connsiteY8" fmla="*/ 928064 h 982934"/>
                <a:gd name="connsiteX9" fmla="*/ 471491 w 1096955"/>
                <a:gd name="connsiteY9" fmla="*/ 933889 h 982934"/>
                <a:gd name="connsiteX10" fmla="*/ 323286 w 1096955"/>
                <a:gd name="connsiteY10" fmla="*/ 976292 h 982934"/>
                <a:gd name="connsiteX11" fmla="*/ 0 w 1096955"/>
                <a:gd name="connsiteY11" fmla="*/ 719628 h 982934"/>
                <a:gd name="connsiteX12" fmla="*/ 0 w 1096955"/>
                <a:gd name="connsiteY12" fmla="*/ 393099 h 982934"/>
                <a:gd name="connsiteX13" fmla="*/ 180330 w 1096955"/>
                <a:gd name="connsiteY13" fmla="*/ 212776 h 982934"/>
                <a:gd name="connsiteX14" fmla="*/ 611225 w 1096955"/>
                <a:gd name="connsiteY14" fmla="*/ 1192 h 982934"/>
                <a:gd name="connsiteX15" fmla="*/ 744038 w 1096955"/>
                <a:gd name="connsiteY15" fmla="*/ 38979 h 982934"/>
                <a:gd name="connsiteX16" fmla="*/ 997443 w 1096955"/>
                <a:gd name="connsiteY16" fmla="*/ 240415 h 982934"/>
                <a:gd name="connsiteX17" fmla="*/ 999065 w 1096955"/>
                <a:gd name="connsiteY17" fmla="*/ 651395 h 982934"/>
                <a:gd name="connsiteX18" fmla="*/ 880386 w 1096955"/>
                <a:gd name="connsiteY18" fmla="*/ 736303 h 982934"/>
                <a:gd name="connsiteX19" fmla="*/ 883733 w 1096955"/>
                <a:gd name="connsiteY19" fmla="*/ 703103 h 982934"/>
                <a:gd name="connsiteX20" fmla="*/ 667115 w 1096955"/>
                <a:gd name="connsiteY20" fmla="*/ 437322 h 982934"/>
                <a:gd name="connsiteX21" fmla="*/ 665743 w 1096955"/>
                <a:gd name="connsiteY21" fmla="*/ 437184 h 982934"/>
                <a:gd name="connsiteX22" fmla="*/ 663021 w 1096955"/>
                <a:gd name="connsiteY22" fmla="*/ 435948 h 982934"/>
                <a:gd name="connsiteX23" fmla="*/ 596215 w 1096955"/>
                <a:gd name="connsiteY23" fmla="*/ 425584 h 982934"/>
                <a:gd name="connsiteX24" fmla="*/ 578313 w 1096955"/>
                <a:gd name="connsiteY24" fmla="*/ 367092 h 982934"/>
                <a:gd name="connsiteX25" fmla="*/ 519843 w 1096955"/>
                <a:gd name="connsiteY25" fmla="*/ 321603 h 982934"/>
                <a:gd name="connsiteX26" fmla="*/ 490582 w 1096955"/>
                <a:gd name="connsiteY26" fmla="*/ 68201 h 982934"/>
                <a:gd name="connsiteX27" fmla="*/ 611225 w 1096955"/>
                <a:gd name="connsiteY27" fmla="*/ 1192 h 98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96955" h="982934">
                  <a:moveTo>
                    <a:pt x="180330" y="212776"/>
                  </a:moveTo>
                  <a:lnTo>
                    <a:pt x="194935" y="212776"/>
                  </a:lnTo>
                  <a:cubicBezTo>
                    <a:pt x="294025" y="212776"/>
                    <a:pt x="375265" y="294012"/>
                    <a:pt x="375265" y="393099"/>
                  </a:cubicBezTo>
                  <a:lnTo>
                    <a:pt x="375265" y="464594"/>
                  </a:lnTo>
                  <a:cubicBezTo>
                    <a:pt x="375265" y="488970"/>
                    <a:pt x="389869" y="508451"/>
                    <a:pt x="411017" y="516561"/>
                  </a:cubicBezTo>
                  <a:lnTo>
                    <a:pt x="398156" y="538482"/>
                  </a:lnTo>
                  <a:lnTo>
                    <a:pt x="387480" y="551421"/>
                  </a:lnTo>
                  <a:cubicBezTo>
                    <a:pt x="358228" y="594719"/>
                    <a:pt x="341147" y="646917"/>
                    <a:pt x="341147" y="703103"/>
                  </a:cubicBezTo>
                  <a:cubicBezTo>
                    <a:pt x="341147" y="796748"/>
                    <a:pt x="388593" y="879310"/>
                    <a:pt x="460758" y="928064"/>
                  </a:cubicBezTo>
                  <a:lnTo>
                    <a:pt x="471491" y="933889"/>
                  </a:lnTo>
                  <a:lnTo>
                    <a:pt x="323286" y="976292"/>
                  </a:lnTo>
                  <a:cubicBezTo>
                    <a:pt x="157560" y="1013672"/>
                    <a:pt x="0" y="888578"/>
                    <a:pt x="0" y="719628"/>
                  </a:cubicBezTo>
                  <a:lnTo>
                    <a:pt x="0" y="393099"/>
                  </a:lnTo>
                  <a:cubicBezTo>
                    <a:pt x="0" y="294012"/>
                    <a:pt x="81240" y="212776"/>
                    <a:pt x="180330" y="212776"/>
                  </a:cubicBezTo>
                  <a:close/>
                  <a:moveTo>
                    <a:pt x="611225" y="1192"/>
                  </a:moveTo>
                  <a:cubicBezTo>
                    <a:pt x="657119" y="-4087"/>
                    <a:pt x="705041" y="8102"/>
                    <a:pt x="744038" y="38979"/>
                  </a:cubicBezTo>
                  <a:lnTo>
                    <a:pt x="997443" y="240415"/>
                  </a:lnTo>
                  <a:cubicBezTo>
                    <a:pt x="1129039" y="345979"/>
                    <a:pt x="1130662" y="547414"/>
                    <a:pt x="999065" y="651395"/>
                  </a:cubicBezTo>
                  <a:lnTo>
                    <a:pt x="880386" y="736303"/>
                  </a:lnTo>
                  <a:lnTo>
                    <a:pt x="883733" y="703103"/>
                  </a:lnTo>
                  <a:cubicBezTo>
                    <a:pt x="883733" y="572001"/>
                    <a:pt x="790739" y="462619"/>
                    <a:pt x="667115" y="437322"/>
                  </a:cubicBezTo>
                  <a:lnTo>
                    <a:pt x="665743" y="437184"/>
                  </a:lnTo>
                  <a:lnTo>
                    <a:pt x="663021" y="435948"/>
                  </a:lnTo>
                  <a:cubicBezTo>
                    <a:pt x="641297" y="429243"/>
                    <a:pt x="618959" y="425584"/>
                    <a:pt x="596215" y="425584"/>
                  </a:cubicBezTo>
                  <a:cubicBezTo>
                    <a:pt x="602706" y="406102"/>
                    <a:pt x="596215" y="381727"/>
                    <a:pt x="578313" y="367092"/>
                  </a:cubicBezTo>
                  <a:lnTo>
                    <a:pt x="519843" y="321603"/>
                  </a:lnTo>
                  <a:cubicBezTo>
                    <a:pt x="441848" y="259896"/>
                    <a:pt x="428866" y="146175"/>
                    <a:pt x="490582" y="68201"/>
                  </a:cubicBezTo>
                  <a:cubicBezTo>
                    <a:pt x="521466" y="29215"/>
                    <a:pt x="565331" y="6470"/>
                    <a:pt x="611225" y="1192"/>
                  </a:cubicBezTo>
                  <a:close/>
                </a:path>
              </a:pathLst>
            </a:custGeom>
            <a:solidFill>
              <a:srgbClr val="A0C9CA"/>
            </a:solidFill>
            <a:ln w="12700">
              <a:miter lim="400000"/>
            </a:ln>
          </p:spPr>
          <p:txBody>
            <a:bodyPr wrap="square" lIns="38100" tIns="38100" rIns="38100" bIns="38100" anchor="ctr">
              <a:noAutofit/>
            </a:bodyPr>
            <a:lstStyle/>
            <a:p>
              <a:endParaRPr lang="en-US" sz="2800"/>
            </a:p>
          </p:txBody>
        </p:sp>
        <p:sp>
          <p:nvSpPr>
            <p:cNvPr id="23" name="TextBox 53">
              <a:extLst>
                <a:ext uri="{FF2B5EF4-FFF2-40B4-BE49-F238E27FC236}">
                  <a16:creationId xmlns="" xmlns:a16="http://schemas.microsoft.com/office/drawing/2014/main" id="{D7EDE07C-6F21-4942-BD26-C9E980DE6A47}"/>
                </a:ext>
              </a:extLst>
            </p:cNvPr>
            <p:cNvSpPr txBox="1"/>
            <p:nvPr/>
          </p:nvSpPr>
          <p:spPr>
            <a:xfrm>
              <a:off x="8052700" y="5711118"/>
              <a:ext cx="3592804" cy="571695"/>
            </a:xfrm>
            <a:prstGeom prst="rect">
              <a:avLst/>
            </a:prstGeom>
            <a:noFill/>
          </p:spPr>
          <p:txBody>
            <a:bodyPr wrap="square" lIns="0" rIns="0" rtlCol="0" anchor="b">
              <a:spAutoFit/>
            </a:bodyPr>
            <a:lstStyle/>
            <a:p>
              <a:pPr algn="ctr" rtl="1">
                <a:lnSpc>
                  <a:spcPct val="115000"/>
                </a:lnSpc>
              </a:pPr>
              <a:r>
                <a:rPr lang="ar-SY" sz="2800" b="1" kern="1200" dirty="0">
                  <a:solidFill>
                    <a:srgbClr val="A0C9CA"/>
                  </a:solidFill>
                  <a:effectLst/>
                  <a:latin typeface="Times New Roman" panose="02020603050405020304" pitchFamily="18" charset="0"/>
                  <a:ea typeface="GE Dinar Two Medium" panose="020A0503020102020204" pitchFamily="18" charset="-78"/>
                  <a:cs typeface="Adobe Arabic" panose="02040503050201020203" pitchFamily="18" charset="-78"/>
                </a:rPr>
                <a:t>طوّر ثقافة التغيير</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Circle">
              <a:extLst>
                <a:ext uri="{FF2B5EF4-FFF2-40B4-BE49-F238E27FC236}">
                  <a16:creationId xmlns="" xmlns:a16="http://schemas.microsoft.com/office/drawing/2014/main" id="{EAF47D6F-102F-48AD-85DB-F76CFB6EE44D}"/>
                </a:ext>
              </a:extLst>
            </p:cNvPr>
            <p:cNvSpPr/>
            <p:nvPr/>
          </p:nvSpPr>
          <p:spPr>
            <a:xfrm>
              <a:off x="6503952" y="5286328"/>
              <a:ext cx="627380" cy="62737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28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 xmlns:a16="http://schemas.microsoft.com/office/drawing/2014/main" id="{2B0F8DB3-AB05-E086-B01C-8B31DC66DA53}"/>
              </a:ext>
            </a:extLst>
          </p:cNvPr>
          <p:cNvGrpSpPr/>
          <p:nvPr/>
        </p:nvGrpSpPr>
        <p:grpSpPr>
          <a:xfrm>
            <a:off x="6640327" y="2402624"/>
            <a:ext cx="4820671" cy="1274030"/>
            <a:chOff x="6640327" y="2402624"/>
            <a:chExt cx="4820671" cy="1274030"/>
          </a:xfrm>
        </p:grpSpPr>
        <p:sp>
          <p:nvSpPr>
            <p:cNvPr id="14" name="Freeform: Shape 13">
              <a:extLst>
                <a:ext uri="{FF2B5EF4-FFF2-40B4-BE49-F238E27FC236}">
                  <a16:creationId xmlns="" xmlns:a16="http://schemas.microsoft.com/office/drawing/2014/main" id="{D681062A-6574-41CB-BA85-4CAB5CF1935C}"/>
                </a:ext>
              </a:extLst>
            </p:cNvPr>
            <p:cNvSpPr/>
            <p:nvPr/>
          </p:nvSpPr>
          <p:spPr>
            <a:xfrm>
              <a:off x="6640327" y="2402624"/>
              <a:ext cx="1220485" cy="1274030"/>
            </a:xfrm>
            <a:custGeom>
              <a:avLst/>
              <a:gdLst>
                <a:gd name="connsiteX0" fmla="*/ 950179 w 1055530"/>
                <a:gd name="connsiteY0" fmla="*/ 506817 h 1101848"/>
                <a:gd name="connsiteX1" fmla="*/ 1030187 w 1055530"/>
                <a:gd name="connsiteY1" fmla="*/ 653568 h 1101848"/>
                <a:gd name="connsiteX2" fmla="*/ 853087 w 1055530"/>
                <a:gd name="connsiteY2" fmla="*/ 1023980 h 1101848"/>
                <a:gd name="connsiteX3" fmla="*/ 534693 w 1055530"/>
                <a:gd name="connsiteY3" fmla="*/ 1097034 h 1101848"/>
                <a:gd name="connsiteX4" fmla="*/ 318603 w 1055530"/>
                <a:gd name="connsiteY4" fmla="*/ 962226 h 1101848"/>
                <a:gd name="connsiteX5" fmla="*/ 313749 w 1055530"/>
                <a:gd name="connsiteY5" fmla="*/ 939461 h 1101848"/>
                <a:gd name="connsiteX6" fmla="*/ 448570 w 1055530"/>
                <a:gd name="connsiteY6" fmla="*/ 723433 h 1101848"/>
                <a:gd name="connsiteX7" fmla="*/ 515172 w 1055530"/>
                <a:gd name="connsiteY7" fmla="*/ 708779 h 1101848"/>
                <a:gd name="connsiteX8" fmla="*/ 555780 w 1055530"/>
                <a:gd name="connsiteY8" fmla="*/ 668168 h 1101848"/>
                <a:gd name="connsiteX9" fmla="*/ 618944 w 1055530"/>
                <a:gd name="connsiteY9" fmla="*/ 688899 h 1101848"/>
                <a:gd name="connsiteX10" fmla="*/ 680912 w 1055530"/>
                <a:gd name="connsiteY10" fmla="*/ 692291 h 1101848"/>
                <a:gd name="connsiteX11" fmla="*/ 693666 w 1055530"/>
                <a:gd name="connsiteY11" fmla="*/ 693577 h 1101848"/>
                <a:gd name="connsiteX12" fmla="*/ 943640 w 1055530"/>
                <a:gd name="connsiteY12" fmla="*/ 527884 h 1101848"/>
                <a:gd name="connsiteX13" fmla="*/ 391178 w 1055530"/>
                <a:gd name="connsiteY13" fmla="*/ 13 h 1101848"/>
                <a:gd name="connsiteX14" fmla="*/ 557398 w 1055530"/>
                <a:gd name="connsiteY14" fmla="*/ 57395 h 1101848"/>
                <a:gd name="connsiteX15" fmla="*/ 660584 w 1055530"/>
                <a:gd name="connsiteY15" fmla="*/ 149563 h 1101848"/>
                <a:gd name="connsiteX16" fmla="*/ 638991 w 1055530"/>
                <a:gd name="connsiteY16" fmla="*/ 151740 h 1101848"/>
                <a:gd name="connsiteX17" fmla="*/ 484324 w 1055530"/>
                <a:gd name="connsiteY17" fmla="*/ 244954 h 1101848"/>
                <a:gd name="connsiteX18" fmla="*/ 471671 w 1055530"/>
                <a:gd name="connsiteY18" fmla="*/ 267008 h 1101848"/>
                <a:gd name="connsiteX19" fmla="*/ 468706 w 1055530"/>
                <a:gd name="connsiteY19" fmla="*/ 270602 h 1101848"/>
                <a:gd name="connsiteX20" fmla="*/ 452853 w 1055530"/>
                <a:gd name="connsiteY20" fmla="*/ 299808 h 1101848"/>
                <a:gd name="connsiteX21" fmla="*/ 438835 w 1055530"/>
                <a:gd name="connsiteY21" fmla="*/ 324242 h 1101848"/>
                <a:gd name="connsiteX22" fmla="*/ 422373 w 1055530"/>
                <a:gd name="connsiteY22" fmla="*/ 417521 h 1101848"/>
                <a:gd name="connsiteX23" fmla="*/ 422613 w 1055530"/>
                <a:gd name="connsiteY23" fmla="*/ 419903 h 1101848"/>
                <a:gd name="connsiteX24" fmla="*/ 422373 w 1055530"/>
                <a:gd name="connsiteY24" fmla="*/ 422284 h 1101848"/>
                <a:gd name="connsiteX25" fmla="*/ 427885 w 1055530"/>
                <a:gd name="connsiteY25" fmla="*/ 476959 h 1101848"/>
                <a:gd name="connsiteX26" fmla="*/ 430816 w 1055530"/>
                <a:gd name="connsiteY26" fmla="*/ 486402 h 1101848"/>
                <a:gd name="connsiteX27" fmla="*/ 432337 w 1055530"/>
                <a:gd name="connsiteY27" fmla="*/ 508973 h 1101848"/>
                <a:gd name="connsiteX28" fmla="*/ 380351 w 1055530"/>
                <a:gd name="connsiteY28" fmla="*/ 539849 h 1101848"/>
                <a:gd name="connsiteX29" fmla="*/ 352739 w 1055530"/>
                <a:gd name="connsiteY29" fmla="*/ 598358 h 1101848"/>
                <a:gd name="connsiteX30" fmla="*/ 112325 w 1055530"/>
                <a:gd name="connsiteY30" fmla="*/ 682823 h 1101848"/>
                <a:gd name="connsiteX31" fmla="*/ 102565 w 1055530"/>
                <a:gd name="connsiteY31" fmla="*/ 677956 h 1101848"/>
                <a:gd name="connsiteX32" fmla="*/ 18060 w 1055530"/>
                <a:gd name="connsiteY32" fmla="*/ 437486 h 1101848"/>
                <a:gd name="connsiteX33" fmla="*/ 156170 w 1055530"/>
                <a:gd name="connsiteY33" fmla="*/ 149971 h 1101848"/>
                <a:gd name="connsiteX34" fmla="*/ 391178 w 1055530"/>
                <a:gd name="connsiteY34" fmla="*/ 13 h 11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5530" h="1101848">
                  <a:moveTo>
                    <a:pt x="950179" y="506817"/>
                  </a:moveTo>
                  <a:lnTo>
                    <a:pt x="1030187" y="653568"/>
                  </a:lnTo>
                  <a:cubicBezTo>
                    <a:pt x="1101643" y="806275"/>
                    <a:pt x="1015520" y="986614"/>
                    <a:pt x="853087" y="1023980"/>
                  </a:cubicBezTo>
                  <a:lnTo>
                    <a:pt x="534693" y="1097034"/>
                  </a:lnTo>
                  <a:cubicBezTo>
                    <a:pt x="437192" y="1119800"/>
                    <a:pt x="341360" y="1059669"/>
                    <a:pt x="318603" y="962226"/>
                  </a:cubicBezTo>
                  <a:lnTo>
                    <a:pt x="313749" y="939461"/>
                  </a:lnTo>
                  <a:cubicBezTo>
                    <a:pt x="290991" y="842018"/>
                    <a:pt x="351121" y="746144"/>
                    <a:pt x="448570" y="723433"/>
                  </a:cubicBezTo>
                  <a:lnTo>
                    <a:pt x="515172" y="708779"/>
                  </a:lnTo>
                  <a:cubicBezTo>
                    <a:pt x="536311" y="703912"/>
                    <a:pt x="550926" y="687689"/>
                    <a:pt x="555780" y="668168"/>
                  </a:cubicBezTo>
                  <a:cubicBezTo>
                    <a:pt x="576085" y="677929"/>
                    <a:pt x="597211" y="684837"/>
                    <a:pt x="618944" y="688899"/>
                  </a:cubicBezTo>
                  <a:lnTo>
                    <a:pt x="680912" y="692291"/>
                  </a:lnTo>
                  <a:lnTo>
                    <a:pt x="693666" y="693577"/>
                  </a:lnTo>
                  <a:cubicBezTo>
                    <a:pt x="806039" y="693577"/>
                    <a:pt x="902455" y="625255"/>
                    <a:pt x="943640" y="527884"/>
                  </a:cubicBezTo>
                  <a:close/>
                  <a:moveTo>
                    <a:pt x="391178" y="13"/>
                  </a:moveTo>
                  <a:cubicBezTo>
                    <a:pt x="448812" y="-564"/>
                    <a:pt x="507447" y="17792"/>
                    <a:pt x="557398" y="57395"/>
                  </a:cubicBezTo>
                  <a:lnTo>
                    <a:pt x="660584" y="149563"/>
                  </a:lnTo>
                  <a:lnTo>
                    <a:pt x="638991" y="151740"/>
                  </a:lnTo>
                  <a:cubicBezTo>
                    <a:pt x="577180" y="164389"/>
                    <a:pt x="523025" y="198058"/>
                    <a:pt x="484324" y="244954"/>
                  </a:cubicBezTo>
                  <a:lnTo>
                    <a:pt x="471671" y="267008"/>
                  </a:lnTo>
                  <a:lnTo>
                    <a:pt x="468706" y="270602"/>
                  </a:lnTo>
                  <a:lnTo>
                    <a:pt x="452853" y="299808"/>
                  </a:lnTo>
                  <a:lnTo>
                    <a:pt x="438835" y="324242"/>
                  </a:lnTo>
                  <a:cubicBezTo>
                    <a:pt x="428185" y="353328"/>
                    <a:pt x="422373" y="384746"/>
                    <a:pt x="422373" y="417521"/>
                  </a:cubicBezTo>
                  <a:lnTo>
                    <a:pt x="422613" y="419903"/>
                  </a:lnTo>
                  <a:lnTo>
                    <a:pt x="422373" y="422284"/>
                  </a:lnTo>
                  <a:cubicBezTo>
                    <a:pt x="422373" y="441013"/>
                    <a:pt x="424271" y="459299"/>
                    <a:pt x="427885" y="476959"/>
                  </a:cubicBezTo>
                  <a:lnTo>
                    <a:pt x="430816" y="486402"/>
                  </a:lnTo>
                  <a:lnTo>
                    <a:pt x="432337" y="508973"/>
                  </a:lnTo>
                  <a:cubicBezTo>
                    <a:pt x="411198" y="507350"/>
                    <a:pt x="390111" y="518760"/>
                    <a:pt x="380351" y="539849"/>
                  </a:cubicBezTo>
                  <a:lnTo>
                    <a:pt x="352739" y="598358"/>
                  </a:lnTo>
                  <a:cubicBezTo>
                    <a:pt x="308895" y="687689"/>
                    <a:pt x="201632" y="726677"/>
                    <a:pt x="112325" y="682823"/>
                  </a:cubicBezTo>
                  <a:lnTo>
                    <a:pt x="102565" y="677956"/>
                  </a:lnTo>
                  <a:cubicBezTo>
                    <a:pt x="13206" y="634047"/>
                    <a:pt x="-25785" y="526871"/>
                    <a:pt x="18060" y="437486"/>
                  </a:cubicBezTo>
                  <a:lnTo>
                    <a:pt x="156170" y="149971"/>
                  </a:lnTo>
                  <a:cubicBezTo>
                    <a:pt x="201841" y="54529"/>
                    <a:pt x="295120" y="974"/>
                    <a:pt x="391178" y="13"/>
                  </a:cubicBezTo>
                  <a:close/>
                </a:path>
              </a:pathLst>
            </a:custGeom>
            <a:solidFill>
              <a:srgbClr val="BFBFBF"/>
            </a:solidFill>
            <a:ln w="12700">
              <a:miter lim="400000"/>
            </a:ln>
          </p:spPr>
          <p:txBody>
            <a:bodyPr wrap="square" lIns="38100" tIns="38100" rIns="38100" bIns="38100" anchor="ctr">
              <a:noAutofit/>
            </a:bodyPr>
            <a:lstStyle/>
            <a:p>
              <a:endParaRPr lang="en-US" sz="2800"/>
            </a:p>
          </p:txBody>
        </p:sp>
        <p:sp>
          <p:nvSpPr>
            <p:cNvPr id="17" name="TextBox 25">
              <a:extLst>
                <a:ext uri="{FF2B5EF4-FFF2-40B4-BE49-F238E27FC236}">
                  <a16:creationId xmlns="" xmlns:a16="http://schemas.microsoft.com/office/drawing/2014/main" id="{A75B1A4B-E3A3-43DD-B305-CA9BD50948DB}"/>
                </a:ext>
              </a:extLst>
            </p:cNvPr>
            <p:cNvSpPr txBox="1"/>
            <p:nvPr/>
          </p:nvSpPr>
          <p:spPr>
            <a:xfrm>
              <a:off x="8809076" y="2529663"/>
              <a:ext cx="2651922" cy="571695"/>
            </a:xfrm>
            <a:prstGeom prst="rect">
              <a:avLst/>
            </a:prstGeom>
            <a:noFill/>
          </p:spPr>
          <p:txBody>
            <a:bodyPr wrap="square" lIns="0" rIns="0" rtlCol="0" anchor="b">
              <a:spAutoFit/>
            </a:bodyPr>
            <a:lstStyle/>
            <a:p>
              <a:pPr algn="ctr" rtl="1">
                <a:lnSpc>
                  <a:spcPct val="115000"/>
                </a:lnSpc>
              </a:pPr>
              <a:r>
                <a:rPr lang="ar-SY" sz="28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كن قائداً استراتيجياً</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Circle">
              <a:extLst>
                <a:ext uri="{FF2B5EF4-FFF2-40B4-BE49-F238E27FC236}">
                  <a16:creationId xmlns="" xmlns:a16="http://schemas.microsoft.com/office/drawing/2014/main" id="{383E379D-E7AF-487D-B78F-94832CA321BA}"/>
                </a:ext>
              </a:extLst>
            </p:cNvPr>
            <p:cNvSpPr/>
            <p:nvPr/>
          </p:nvSpPr>
          <p:spPr>
            <a:xfrm>
              <a:off x="7134215" y="2571703"/>
              <a:ext cx="627380" cy="62737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28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34"/>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0889738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ACAB385-1369-0A88-8643-AAE8682BE0E4}"/>
            </a:ext>
          </a:extLst>
        </p:cNvPr>
        <p:cNvGrpSpPr/>
        <p:nvPr/>
      </p:nvGrpSpPr>
      <p:grpSpPr>
        <a:xfrm>
          <a:off x="0" y="0"/>
          <a:ext cx="0" cy="0"/>
          <a:chOff x="0" y="0"/>
          <a:chExt cx="0" cy="0"/>
        </a:xfrm>
      </p:grpSpPr>
      <p:sp>
        <p:nvSpPr>
          <p:cNvPr id="9" name="TextBox 8">
            <a:extLst>
              <a:ext uri="{FF2B5EF4-FFF2-40B4-BE49-F238E27FC236}">
                <a16:creationId xmlns="" xmlns:a16="http://schemas.microsoft.com/office/drawing/2014/main" id="{B4F0CACE-5246-BDBF-0172-D610D50AE868}"/>
              </a:ext>
            </a:extLst>
          </p:cNvPr>
          <p:cNvSpPr txBox="1"/>
          <p:nvPr/>
        </p:nvSpPr>
        <p:spPr>
          <a:xfrm>
            <a:off x="2059858" y="-92846"/>
            <a:ext cx="8072284"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مهارات المايسترو الفذ في قيادة التحول الرقمي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 xmlns:a16="http://schemas.microsoft.com/office/drawing/2014/main" id="{F07A9FB2-56CF-FCE2-C004-B7B0B239C3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5" name="Group 64">
            <a:extLst>
              <a:ext uri="{FF2B5EF4-FFF2-40B4-BE49-F238E27FC236}">
                <a16:creationId xmlns="" xmlns:a16="http://schemas.microsoft.com/office/drawing/2014/main" id="{42DC1371-42A3-4828-A04A-45EC430E28D7}"/>
              </a:ext>
            </a:extLst>
          </p:cNvPr>
          <p:cNvGrpSpPr/>
          <p:nvPr/>
        </p:nvGrpSpPr>
        <p:grpSpPr>
          <a:xfrm>
            <a:off x="2996092" y="2711575"/>
            <a:ext cx="1875798" cy="2691756"/>
            <a:chOff x="2996092" y="2711575"/>
            <a:chExt cx="1875798" cy="2691756"/>
          </a:xfrm>
        </p:grpSpPr>
        <p:grpSp>
          <p:nvGrpSpPr>
            <p:cNvPr id="44" name="مجموعة 6">
              <a:extLst>
                <a:ext uri="{FF2B5EF4-FFF2-40B4-BE49-F238E27FC236}">
                  <a16:creationId xmlns="" xmlns:a16="http://schemas.microsoft.com/office/drawing/2014/main" id="{8CD43D49-F42B-77B1-20AC-966C50151A31}"/>
                </a:ext>
              </a:extLst>
            </p:cNvPr>
            <p:cNvGrpSpPr/>
            <p:nvPr/>
          </p:nvGrpSpPr>
          <p:grpSpPr>
            <a:xfrm>
              <a:off x="3227584" y="2711575"/>
              <a:ext cx="1413849" cy="1413884"/>
              <a:chOff x="1426707" y="207909"/>
              <a:chExt cx="668348" cy="668348"/>
            </a:xfrm>
          </p:grpSpPr>
          <p:sp>
            <p:nvSpPr>
              <p:cNvPr id="58" name="شكل بيضاوي 25">
                <a:extLst>
                  <a:ext uri="{FF2B5EF4-FFF2-40B4-BE49-F238E27FC236}">
                    <a16:creationId xmlns="" xmlns:a16="http://schemas.microsoft.com/office/drawing/2014/main" id="{C90E929D-C9C8-E084-CBA2-42992E8703DB}"/>
                  </a:ext>
                </a:extLst>
              </p:cNvPr>
              <p:cNvSpPr/>
              <p:nvPr/>
            </p:nvSpPr>
            <p:spPr>
              <a:xfrm>
                <a:off x="1426707"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59" name="شكل بيضاوي 26">
                <a:extLst>
                  <a:ext uri="{FF2B5EF4-FFF2-40B4-BE49-F238E27FC236}">
                    <a16:creationId xmlns="" xmlns:a16="http://schemas.microsoft.com/office/drawing/2014/main" id="{F0137300-A869-1589-267A-938231C638A7}"/>
                  </a:ext>
                </a:extLst>
              </p:cNvPr>
              <p:cNvSpPr/>
              <p:nvPr/>
            </p:nvSpPr>
            <p:spPr>
              <a:xfrm>
                <a:off x="1426707"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47" name="مربع نص 9">
              <a:extLst>
                <a:ext uri="{FF2B5EF4-FFF2-40B4-BE49-F238E27FC236}">
                  <a16:creationId xmlns="" xmlns:a16="http://schemas.microsoft.com/office/drawing/2014/main" id="{39B2434D-2DBC-8696-5B3D-F3F99A3D3054}"/>
                </a:ext>
              </a:extLst>
            </p:cNvPr>
            <p:cNvSpPr txBox="1"/>
            <p:nvPr/>
          </p:nvSpPr>
          <p:spPr>
            <a:xfrm>
              <a:off x="2996092" y="4336116"/>
              <a:ext cx="1875798" cy="1067215"/>
            </a:xfrm>
            <a:prstGeom prst="rect">
              <a:avLst/>
            </a:prstGeom>
            <a:noFill/>
          </p:spPr>
          <p:txBody>
            <a:bodyPr wrap="square">
              <a:sp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مهارات التواصل الفعّال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Graphic 29" descr="Connections with solid fill">
              <a:extLst>
                <a:ext uri="{FF2B5EF4-FFF2-40B4-BE49-F238E27FC236}">
                  <a16:creationId xmlns="" xmlns:a16="http://schemas.microsoft.com/office/drawing/2014/main" id="{89235A0E-E49B-CAE8-C4B2-6AD2EF70B80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3360272" y="2899494"/>
              <a:ext cx="1135292" cy="1135320"/>
            </a:xfrm>
            <a:prstGeom prst="rect">
              <a:avLst/>
            </a:prstGeom>
          </p:spPr>
        </p:pic>
      </p:grpSp>
      <p:grpSp>
        <p:nvGrpSpPr>
          <p:cNvPr id="66" name="Group 65">
            <a:extLst>
              <a:ext uri="{FF2B5EF4-FFF2-40B4-BE49-F238E27FC236}">
                <a16:creationId xmlns="" xmlns:a16="http://schemas.microsoft.com/office/drawing/2014/main" id="{6B50DF80-9B74-72A4-B108-F70AC6BCBA44}"/>
              </a:ext>
            </a:extLst>
          </p:cNvPr>
          <p:cNvGrpSpPr/>
          <p:nvPr/>
        </p:nvGrpSpPr>
        <p:grpSpPr>
          <a:xfrm>
            <a:off x="408487" y="2711575"/>
            <a:ext cx="2609830" cy="2443998"/>
            <a:chOff x="408487" y="2711575"/>
            <a:chExt cx="2609830" cy="2443998"/>
          </a:xfrm>
        </p:grpSpPr>
        <p:grpSp>
          <p:nvGrpSpPr>
            <p:cNvPr id="45" name="مجموعة 7">
              <a:extLst>
                <a:ext uri="{FF2B5EF4-FFF2-40B4-BE49-F238E27FC236}">
                  <a16:creationId xmlns="" xmlns:a16="http://schemas.microsoft.com/office/drawing/2014/main" id="{B9D380F5-2FCD-3337-944F-A6E731BA4D13}"/>
                </a:ext>
              </a:extLst>
            </p:cNvPr>
            <p:cNvGrpSpPr/>
            <p:nvPr/>
          </p:nvGrpSpPr>
          <p:grpSpPr>
            <a:xfrm>
              <a:off x="1031274" y="2711575"/>
              <a:ext cx="1413861" cy="1413884"/>
              <a:chOff x="315184" y="207909"/>
              <a:chExt cx="668354" cy="668348"/>
            </a:xfrm>
          </p:grpSpPr>
          <p:sp>
            <p:nvSpPr>
              <p:cNvPr id="56" name="شكل بيضاوي 23">
                <a:extLst>
                  <a:ext uri="{FF2B5EF4-FFF2-40B4-BE49-F238E27FC236}">
                    <a16:creationId xmlns="" xmlns:a16="http://schemas.microsoft.com/office/drawing/2014/main" id="{E26A8F31-E0AA-3224-AD44-FE18DA25C03E}"/>
                  </a:ext>
                </a:extLst>
              </p:cNvPr>
              <p:cNvSpPr/>
              <p:nvPr/>
            </p:nvSpPr>
            <p:spPr>
              <a:xfrm>
                <a:off x="315184"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57" name="شكل بيضاوي 24">
                <a:extLst>
                  <a:ext uri="{FF2B5EF4-FFF2-40B4-BE49-F238E27FC236}">
                    <a16:creationId xmlns="" xmlns:a16="http://schemas.microsoft.com/office/drawing/2014/main" id="{9AAEEDBC-5866-93E3-0D0C-14E3D71F83CA}"/>
                  </a:ext>
                </a:extLst>
              </p:cNvPr>
              <p:cNvSpPr/>
              <p:nvPr/>
            </p:nvSpPr>
            <p:spPr>
              <a:xfrm>
                <a:off x="315190"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48" name="مربع نص 10">
              <a:extLst>
                <a:ext uri="{FF2B5EF4-FFF2-40B4-BE49-F238E27FC236}">
                  <a16:creationId xmlns="" xmlns:a16="http://schemas.microsoft.com/office/drawing/2014/main" id="{2B36CC78-775C-BD6F-6B78-A7CF85492381}"/>
                </a:ext>
              </a:extLst>
            </p:cNvPr>
            <p:cNvSpPr txBox="1"/>
            <p:nvPr/>
          </p:nvSpPr>
          <p:spPr>
            <a:xfrm>
              <a:off x="408487" y="4583878"/>
              <a:ext cx="2609830" cy="571695"/>
            </a:xfrm>
            <a:prstGeom prst="rect">
              <a:avLst/>
            </a:prstGeom>
            <a:noFill/>
          </p:spPr>
          <p:txBody>
            <a:bodyPr wrap="square">
              <a:sp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التقنية العملية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Graphic 18" descr="Document with solid fill">
              <a:extLst>
                <a:ext uri="{FF2B5EF4-FFF2-40B4-BE49-F238E27FC236}">
                  <a16:creationId xmlns="" xmlns:a16="http://schemas.microsoft.com/office/drawing/2014/main" id="{D2F397FF-9EA6-C845-948F-61DD804EE66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274945" y="2864657"/>
              <a:ext cx="1110245" cy="1110272"/>
            </a:xfrm>
            <a:prstGeom prst="rect">
              <a:avLst/>
            </a:prstGeom>
          </p:spPr>
        </p:pic>
      </p:grpSp>
      <p:grpSp>
        <p:nvGrpSpPr>
          <p:cNvPr id="64" name="Group 63">
            <a:extLst>
              <a:ext uri="{FF2B5EF4-FFF2-40B4-BE49-F238E27FC236}">
                <a16:creationId xmlns="" xmlns:a16="http://schemas.microsoft.com/office/drawing/2014/main" id="{3E490209-44FC-55AE-89EB-48B606EFE653}"/>
              </a:ext>
            </a:extLst>
          </p:cNvPr>
          <p:cNvGrpSpPr/>
          <p:nvPr/>
        </p:nvGrpSpPr>
        <p:grpSpPr>
          <a:xfrm>
            <a:off x="4871889" y="2711575"/>
            <a:ext cx="2558386" cy="2443996"/>
            <a:chOff x="4871889" y="2711575"/>
            <a:chExt cx="2558386" cy="2443996"/>
          </a:xfrm>
        </p:grpSpPr>
        <p:grpSp>
          <p:nvGrpSpPr>
            <p:cNvPr id="43" name="مجموعة 5">
              <a:extLst>
                <a:ext uri="{FF2B5EF4-FFF2-40B4-BE49-F238E27FC236}">
                  <a16:creationId xmlns="" xmlns:a16="http://schemas.microsoft.com/office/drawing/2014/main" id="{CA7783BB-8DC5-B327-A701-7F1BCA15B20F}"/>
                </a:ext>
              </a:extLst>
            </p:cNvPr>
            <p:cNvGrpSpPr/>
            <p:nvPr/>
          </p:nvGrpSpPr>
          <p:grpSpPr>
            <a:xfrm>
              <a:off x="5423882" y="2711575"/>
              <a:ext cx="1413849" cy="1413884"/>
              <a:chOff x="2538224" y="207909"/>
              <a:chExt cx="668348" cy="668348"/>
            </a:xfrm>
          </p:grpSpPr>
          <p:sp>
            <p:nvSpPr>
              <p:cNvPr id="60" name="شكل بيضاوي 27">
                <a:extLst>
                  <a:ext uri="{FF2B5EF4-FFF2-40B4-BE49-F238E27FC236}">
                    <a16:creationId xmlns="" xmlns:a16="http://schemas.microsoft.com/office/drawing/2014/main" id="{A1DD74C9-0EA8-A03E-A208-AC9134D2E859}"/>
                  </a:ext>
                </a:extLst>
              </p:cNvPr>
              <p:cNvSpPr/>
              <p:nvPr/>
            </p:nvSpPr>
            <p:spPr>
              <a:xfrm>
                <a:off x="2538224"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61" name="شكل بيضاوي 28">
                <a:extLst>
                  <a:ext uri="{FF2B5EF4-FFF2-40B4-BE49-F238E27FC236}">
                    <a16:creationId xmlns="" xmlns:a16="http://schemas.microsoft.com/office/drawing/2014/main" id="{51462FE7-2D8A-2226-BE22-7089FBE57DD9}"/>
                  </a:ext>
                </a:extLst>
              </p:cNvPr>
              <p:cNvSpPr/>
              <p:nvPr/>
            </p:nvSpPr>
            <p:spPr>
              <a:xfrm>
                <a:off x="2538224"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46" name="مربع نص 8">
              <a:extLst>
                <a:ext uri="{FF2B5EF4-FFF2-40B4-BE49-F238E27FC236}">
                  <a16:creationId xmlns="" xmlns:a16="http://schemas.microsoft.com/office/drawing/2014/main" id="{CA4170B7-E55B-2731-E3AC-17EAFA762DB1}"/>
                </a:ext>
              </a:extLst>
            </p:cNvPr>
            <p:cNvSpPr txBox="1"/>
            <p:nvPr/>
          </p:nvSpPr>
          <p:spPr>
            <a:xfrm>
              <a:off x="4871889" y="4583876"/>
              <a:ext cx="2558386" cy="571695"/>
            </a:xfrm>
            <a:prstGeom prst="rect">
              <a:avLst/>
            </a:prstGeom>
            <a:noFill/>
          </p:spPr>
          <p:txBody>
            <a:bodyPr wrap="square">
              <a:sp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5" name="Graphic 81" descr="Group brainstorm with solid fill">
              <a:extLst>
                <a:ext uri="{FF2B5EF4-FFF2-40B4-BE49-F238E27FC236}">
                  <a16:creationId xmlns="" xmlns:a16="http://schemas.microsoft.com/office/drawing/2014/main" id="{A12001FD-F979-9282-F166-2E673D490D25}"/>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5548360" y="2761437"/>
              <a:ext cx="1132751" cy="1132779"/>
            </a:xfrm>
            <a:prstGeom prst="rect">
              <a:avLst/>
            </a:prstGeom>
          </p:spPr>
        </p:pic>
      </p:grpSp>
      <p:grpSp>
        <p:nvGrpSpPr>
          <p:cNvPr id="63" name="Group 62">
            <a:extLst>
              <a:ext uri="{FF2B5EF4-FFF2-40B4-BE49-F238E27FC236}">
                <a16:creationId xmlns="" xmlns:a16="http://schemas.microsoft.com/office/drawing/2014/main" id="{FC07FD4A-6FCF-CE0E-75A5-683A7BDE1DF8}"/>
              </a:ext>
            </a:extLst>
          </p:cNvPr>
          <p:cNvGrpSpPr/>
          <p:nvPr/>
        </p:nvGrpSpPr>
        <p:grpSpPr>
          <a:xfrm>
            <a:off x="6905274" y="2711575"/>
            <a:ext cx="2814350" cy="2691756"/>
            <a:chOff x="6905274" y="2711575"/>
            <a:chExt cx="2814350" cy="2691756"/>
          </a:xfrm>
        </p:grpSpPr>
        <p:grpSp>
          <p:nvGrpSpPr>
            <p:cNvPr id="49" name="مجموعة 11">
              <a:extLst>
                <a:ext uri="{FF2B5EF4-FFF2-40B4-BE49-F238E27FC236}">
                  <a16:creationId xmlns="" xmlns:a16="http://schemas.microsoft.com/office/drawing/2014/main" id="{1538D9F5-9454-4FC0-8A2A-DD5499B92CEB}"/>
                </a:ext>
              </a:extLst>
            </p:cNvPr>
            <p:cNvGrpSpPr/>
            <p:nvPr/>
          </p:nvGrpSpPr>
          <p:grpSpPr>
            <a:xfrm>
              <a:off x="7609429" y="2711575"/>
              <a:ext cx="1413849" cy="1413884"/>
              <a:chOff x="3644300" y="207909"/>
              <a:chExt cx="668348" cy="668348"/>
            </a:xfrm>
          </p:grpSpPr>
          <p:sp>
            <p:nvSpPr>
              <p:cNvPr id="54" name="شكل بيضاوي 21">
                <a:extLst>
                  <a:ext uri="{FF2B5EF4-FFF2-40B4-BE49-F238E27FC236}">
                    <a16:creationId xmlns="" xmlns:a16="http://schemas.microsoft.com/office/drawing/2014/main" id="{114347F9-4F98-E56E-4AC6-83A70DA3F5EC}"/>
                  </a:ext>
                </a:extLst>
              </p:cNvPr>
              <p:cNvSpPr/>
              <p:nvPr/>
            </p:nvSpPr>
            <p:spPr>
              <a:xfrm>
                <a:off x="3644300"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55" name="شكل بيضاوي 22">
                <a:extLst>
                  <a:ext uri="{FF2B5EF4-FFF2-40B4-BE49-F238E27FC236}">
                    <a16:creationId xmlns="" xmlns:a16="http://schemas.microsoft.com/office/drawing/2014/main" id="{FF5459C1-EBEF-910F-B575-C81893352D30}"/>
                  </a:ext>
                </a:extLst>
              </p:cNvPr>
              <p:cNvSpPr/>
              <p:nvPr/>
            </p:nvSpPr>
            <p:spPr>
              <a:xfrm>
                <a:off x="3644300"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sp>
          <p:nvSpPr>
            <p:cNvPr id="51" name="مربع نص 13">
              <a:extLst>
                <a:ext uri="{FF2B5EF4-FFF2-40B4-BE49-F238E27FC236}">
                  <a16:creationId xmlns="" xmlns:a16="http://schemas.microsoft.com/office/drawing/2014/main" id="{271BD39C-F6E8-8549-8217-F03730D9CFDD}"/>
                </a:ext>
              </a:extLst>
            </p:cNvPr>
            <p:cNvSpPr txBox="1"/>
            <p:nvPr/>
          </p:nvSpPr>
          <p:spPr>
            <a:xfrm>
              <a:off x="6905274" y="4336116"/>
              <a:ext cx="2814350" cy="1067215"/>
            </a:xfrm>
            <a:prstGeom prst="rect">
              <a:avLst/>
            </a:prstGeom>
            <a:noFill/>
          </p:spPr>
          <p:txBody>
            <a:bodyPr wrap="square">
              <a:sp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القدرة على التفكير الاستراتيجي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6" name="Graphic 61" descr="Customer review with solid fill">
              <a:extLst>
                <a:ext uri="{FF2B5EF4-FFF2-40B4-BE49-F238E27FC236}">
                  <a16:creationId xmlns="" xmlns:a16="http://schemas.microsoft.com/office/drawing/2014/main" id="{5C7DA63B-1598-EADB-8E3D-86978A05496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7802583" y="2912842"/>
              <a:ext cx="1076326" cy="1076352"/>
            </a:xfrm>
            <a:prstGeom prst="rect">
              <a:avLst/>
            </a:prstGeom>
          </p:spPr>
        </p:pic>
      </p:grpSp>
      <p:grpSp>
        <p:nvGrpSpPr>
          <p:cNvPr id="62" name="Group 61">
            <a:extLst>
              <a:ext uri="{FF2B5EF4-FFF2-40B4-BE49-F238E27FC236}">
                <a16:creationId xmlns="" xmlns:a16="http://schemas.microsoft.com/office/drawing/2014/main" id="{742F6D52-12EF-82F3-B611-B8E34F29074B}"/>
              </a:ext>
            </a:extLst>
          </p:cNvPr>
          <p:cNvGrpSpPr/>
          <p:nvPr/>
        </p:nvGrpSpPr>
        <p:grpSpPr>
          <a:xfrm>
            <a:off x="9516849" y="2711575"/>
            <a:ext cx="1966156" cy="2443996"/>
            <a:chOff x="9516849" y="2711575"/>
            <a:chExt cx="1966156" cy="2443996"/>
          </a:xfrm>
        </p:grpSpPr>
        <p:sp>
          <p:nvSpPr>
            <p:cNvPr id="41" name="مربع نص 2">
              <a:extLst>
                <a:ext uri="{FF2B5EF4-FFF2-40B4-BE49-F238E27FC236}">
                  <a16:creationId xmlns="" xmlns:a16="http://schemas.microsoft.com/office/drawing/2014/main" id="{88D1796F-BA09-8FDA-65B8-E82ABE05EC9B}"/>
                </a:ext>
              </a:extLst>
            </p:cNvPr>
            <p:cNvSpPr txBox="1"/>
            <p:nvPr/>
          </p:nvSpPr>
          <p:spPr>
            <a:xfrm>
              <a:off x="9516849" y="4583876"/>
              <a:ext cx="1966156" cy="571695"/>
            </a:xfrm>
            <a:prstGeom prst="rect">
              <a:avLst/>
            </a:prstGeom>
            <a:noFill/>
          </p:spPr>
          <p:txBody>
            <a:bodyPr wrap="square">
              <a:sp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العاطفي</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50" name="مجموعة 12">
              <a:extLst>
                <a:ext uri="{FF2B5EF4-FFF2-40B4-BE49-F238E27FC236}">
                  <a16:creationId xmlns="" xmlns:a16="http://schemas.microsoft.com/office/drawing/2014/main" id="{2795878C-17EB-2AD0-31EB-8C631F44FFD0}"/>
                </a:ext>
              </a:extLst>
            </p:cNvPr>
            <p:cNvGrpSpPr/>
            <p:nvPr/>
          </p:nvGrpSpPr>
          <p:grpSpPr>
            <a:xfrm>
              <a:off x="9794976" y="2711575"/>
              <a:ext cx="1413849" cy="1413884"/>
              <a:chOff x="4750376" y="207909"/>
              <a:chExt cx="668348" cy="668348"/>
            </a:xfrm>
          </p:grpSpPr>
          <p:sp>
            <p:nvSpPr>
              <p:cNvPr id="52" name="شكل بيضاوي 19">
                <a:extLst>
                  <a:ext uri="{FF2B5EF4-FFF2-40B4-BE49-F238E27FC236}">
                    <a16:creationId xmlns="" xmlns:a16="http://schemas.microsoft.com/office/drawing/2014/main" id="{F59B2A70-FA57-0210-0584-957FBCE4F96A}"/>
                  </a:ext>
                </a:extLst>
              </p:cNvPr>
              <p:cNvSpPr/>
              <p:nvPr/>
            </p:nvSpPr>
            <p:spPr>
              <a:xfrm>
                <a:off x="4750376" y="207909"/>
                <a:ext cx="668348" cy="668348"/>
              </a:xfrm>
              <a:prstGeom prst="ellipse">
                <a:avLst/>
              </a:prstGeom>
              <a:solidFill>
                <a:srgbClr val="579DA5"/>
              </a:solidFill>
              <a:ln w="57150">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53" name="شكل بيضاوي 20">
                <a:extLst>
                  <a:ext uri="{FF2B5EF4-FFF2-40B4-BE49-F238E27FC236}">
                    <a16:creationId xmlns="" xmlns:a16="http://schemas.microsoft.com/office/drawing/2014/main" id="{98B48F60-417C-200F-57D9-3638C42EA427}"/>
                  </a:ext>
                </a:extLst>
              </p:cNvPr>
              <p:cNvSpPr/>
              <p:nvPr/>
            </p:nvSpPr>
            <p:spPr>
              <a:xfrm>
                <a:off x="4750376" y="207909"/>
                <a:ext cx="668348" cy="668348"/>
              </a:xfrm>
              <a:prstGeom prst="ellipse">
                <a:avLst/>
              </a:prstGeom>
              <a:no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grpSp>
        <p:pic>
          <p:nvPicPr>
            <p:cNvPr id="40" name="Graphic 1" descr="Brain in head with solid fill">
              <a:extLst>
                <a:ext uri="{FF2B5EF4-FFF2-40B4-BE49-F238E27FC236}">
                  <a16:creationId xmlns="" xmlns:a16="http://schemas.microsoft.com/office/drawing/2014/main" id="{32AD8BD3-6898-7724-EA3B-31B1076176F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9920172" y="2817660"/>
              <a:ext cx="1186212" cy="1186241"/>
            </a:xfrm>
            <a:prstGeom prst="rect">
              <a:avLst/>
            </a:prstGeom>
          </p:spPr>
        </p:pic>
      </p:grpSp>
      <p:sp>
        <p:nvSpPr>
          <p:cNvPr id="34" name="TextBox 33"/>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5974756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1000"/>
                                        <p:tgtEl>
                                          <p:spTgt spid="63"/>
                                        </p:tgtEl>
                                      </p:cBhvr>
                                    </p:animEffect>
                                    <p:anim calcmode="lin" valueType="num">
                                      <p:cBhvr>
                                        <p:cTn id="15" dur="1000" fill="hold"/>
                                        <p:tgtEl>
                                          <p:spTgt spid="63"/>
                                        </p:tgtEl>
                                        <p:attrNameLst>
                                          <p:attrName>ppt_x</p:attrName>
                                        </p:attrNameLst>
                                      </p:cBhvr>
                                      <p:tavLst>
                                        <p:tav tm="0">
                                          <p:val>
                                            <p:strVal val="#ppt_x"/>
                                          </p:val>
                                        </p:tav>
                                        <p:tav tm="100000">
                                          <p:val>
                                            <p:strVal val="#ppt_x"/>
                                          </p:val>
                                        </p:tav>
                                      </p:tavLst>
                                    </p:anim>
                                    <p:anim calcmode="lin" valueType="num">
                                      <p:cBhvr>
                                        <p:cTn id="1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1000"/>
                                        <p:tgtEl>
                                          <p:spTgt spid="64"/>
                                        </p:tgtEl>
                                      </p:cBhvr>
                                    </p:animEffect>
                                    <p:anim calcmode="lin" valueType="num">
                                      <p:cBhvr>
                                        <p:cTn id="22" dur="1000" fill="hold"/>
                                        <p:tgtEl>
                                          <p:spTgt spid="64"/>
                                        </p:tgtEl>
                                        <p:attrNameLst>
                                          <p:attrName>ppt_x</p:attrName>
                                        </p:attrNameLst>
                                      </p:cBhvr>
                                      <p:tavLst>
                                        <p:tav tm="0">
                                          <p:val>
                                            <p:strVal val="#ppt_x"/>
                                          </p:val>
                                        </p:tav>
                                        <p:tav tm="100000">
                                          <p:val>
                                            <p:strVal val="#ppt_x"/>
                                          </p:val>
                                        </p:tav>
                                      </p:tavLst>
                                    </p:anim>
                                    <p:anim calcmode="lin" valueType="num">
                                      <p:cBhvr>
                                        <p:cTn id="2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1000"/>
                                        <p:tgtEl>
                                          <p:spTgt spid="65"/>
                                        </p:tgtEl>
                                      </p:cBhvr>
                                    </p:animEffect>
                                    <p:anim calcmode="lin" valueType="num">
                                      <p:cBhvr>
                                        <p:cTn id="29" dur="1000" fill="hold"/>
                                        <p:tgtEl>
                                          <p:spTgt spid="65"/>
                                        </p:tgtEl>
                                        <p:attrNameLst>
                                          <p:attrName>ppt_x</p:attrName>
                                        </p:attrNameLst>
                                      </p:cBhvr>
                                      <p:tavLst>
                                        <p:tav tm="0">
                                          <p:val>
                                            <p:strVal val="#ppt_x"/>
                                          </p:val>
                                        </p:tav>
                                        <p:tav tm="100000">
                                          <p:val>
                                            <p:strVal val="#ppt_x"/>
                                          </p:val>
                                        </p:tav>
                                      </p:tavLst>
                                    </p:anim>
                                    <p:anim calcmode="lin" valueType="num">
                                      <p:cBhvr>
                                        <p:cTn id="30"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1000"/>
                                        <p:tgtEl>
                                          <p:spTgt spid="66"/>
                                        </p:tgtEl>
                                      </p:cBhvr>
                                    </p:animEffect>
                                    <p:anim calcmode="lin" valueType="num">
                                      <p:cBhvr>
                                        <p:cTn id="36" dur="1000" fill="hold"/>
                                        <p:tgtEl>
                                          <p:spTgt spid="66"/>
                                        </p:tgtEl>
                                        <p:attrNameLst>
                                          <p:attrName>ppt_x</p:attrName>
                                        </p:attrNameLst>
                                      </p:cBhvr>
                                      <p:tavLst>
                                        <p:tav tm="0">
                                          <p:val>
                                            <p:strVal val="#ppt_x"/>
                                          </p:val>
                                        </p:tav>
                                        <p:tav tm="100000">
                                          <p:val>
                                            <p:strVal val="#ppt_x"/>
                                          </p:val>
                                        </p:tav>
                                      </p:tavLst>
                                    </p:anim>
                                    <p:anim calcmode="lin" valueType="num">
                                      <p:cBhvr>
                                        <p:cTn id="37"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FEA8D08-F52B-CA19-C1AE-B66C966D6CE8}"/>
            </a:ext>
          </a:extLst>
        </p:cNvPr>
        <p:cNvGrpSpPr/>
        <p:nvPr/>
      </p:nvGrpSpPr>
      <p:grpSpPr>
        <a:xfrm>
          <a:off x="0" y="0"/>
          <a:ext cx="0" cy="0"/>
          <a:chOff x="0" y="0"/>
          <a:chExt cx="0" cy="0"/>
        </a:xfrm>
      </p:grpSpPr>
      <p:grpSp>
        <p:nvGrpSpPr>
          <p:cNvPr id="4" name="Group 3">
            <a:extLst>
              <a:ext uri="{FF2B5EF4-FFF2-40B4-BE49-F238E27FC236}">
                <a16:creationId xmlns="" xmlns:a16="http://schemas.microsoft.com/office/drawing/2014/main" id="{D70C4926-5D19-2625-299F-014A2CAF7F26}"/>
              </a:ext>
            </a:extLst>
          </p:cNvPr>
          <p:cNvGrpSpPr/>
          <p:nvPr/>
        </p:nvGrpSpPr>
        <p:grpSpPr>
          <a:xfrm>
            <a:off x="2038350" y="675008"/>
            <a:ext cx="8115300" cy="968852"/>
            <a:chOff x="2038350" y="519096"/>
            <a:chExt cx="8115300" cy="968852"/>
          </a:xfrm>
        </p:grpSpPr>
        <p:grpSp>
          <p:nvGrpSpPr>
            <p:cNvPr id="6" name="Group 5">
              <a:extLst>
                <a:ext uri="{FF2B5EF4-FFF2-40B4-BE49-F238E27FC236}">
                  <a16:creationId xmlns="" xmlns:a16="http://schemas.microsoft.com/office/drawing/2014/main" id="{5179A075-AC04-41B3-8190-FF083E8192AD}"/>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 xmlns:a16="http://schemas.microsoft.com/office/drawing/2014/main" id="{52ACC5DA-7D75-A976-E333-4C0AE8B4EB7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 xmlns:a16="http://schemas.microsoft.com/office/drawing/2014/main" id="{A16AE1B5-86E2-A5BD-BD97-72C603213B2E}"/>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 xmlns:a16="http://schemas.microsoft.com/office/drawing/2014/main" id="{64E98EEE-5569-8EDE-FD6C-5578FC63604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 xmlns:a16="http://schemas.microsoft.com/office/drawing/2014/main" id="{3B929808-577F-2BB0-E409-0877AB9877C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 xmlns:a16="http://schemas.microsoft.com/office/drawing/2014/main" id="{1D7FF5FF-BEA7-2BAA-4663-64790F99878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 xmlns:a16="http://schemas.microsoft.com/office/drawing/2014/main" id="{31AFC162-4793-0051-29D4-A79DAAABC21D}"/>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 xmlns:a16="http://schemas.microsoft.com/office/drawing/2014/main" id="{97ECB11F-372E-F6C1-0528-E01F93576FB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 xmlns:a16="http://schemas.microsoft.com/office/drawing/2014/main" id="{3CB13BB3-94D7-2C6B-54E5-B286CC01919E}"/>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 xmlns:a16="http://schemas.microsoft.com/office/drawing/2014/main" id="{0A307F8D-E47E-FBDA-774B-369215CE924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 xmlns:a16="http://schemas.microsoft.com/office/drawing/2014/main" id="{D0311043-0B37-2CF4-54B0-5EDA39403322}"/>
                </a:ext>
              </a:extLst>
            </p:cNvPr>
            <p:cNvSpPr txBox="1"/>
            <p:nvPr/>
          </p:nvSpPr>
          <p:spPr>
            <a:xfrm>
              <a:off x="2038350" y="519096"/>
              <a:ext cx="811530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 xmlns:a16="http://schemas.microsoft.com/office/drawing/2014/main" id="{8C571C78-23C6-7B20-9E1C-0DD221E3B8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91250B7D-BE16-F490-7856-F1ACA582D3A8}"/>
              </a:ext>
            </a:extLst>
          </p:cNvPr>
          <p:cNvSpPr txBox="1"/>
          <p:nvPr/>
        </p:nvSpPr>
        <p:spPr>
          <a:xfrm>
            <a:off x="5259692" y="1759435"/>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solidFill>
                  <a:srgbClr val="168489"/>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أعزائي المشاركين</a:t>
            </a:r>
            <a:endParaRPr lang="en-US"/>
          </a:p>
        </p:txBody>
      </p:sp>
      <p:sp>
        <p:nvSpPr>
          <p:cNvPr id="5" name="TextBox 4">
            <a:extLst>
              <a:ext uri="{FF2B5EF4-FFF2-40B4-BE49-F238E27FC236}">
                <a16:creationId xmlns="" xmlns:a16="http://schemas.microsoft.com/office/drawing/2014/main" id="{93DFF1C6-AAB9-FAAE-FCFC-C25269A8422A}"/>
              </a:ext>
            </a:extLst>
          </p:cNvPr>
          <p:cNvSpPr txBox="1"/>
          <p:nvPr/>
        </p:nvSpPr>
        <p:spPr>
          <a:xfrm>
            <a:off x="5259692" y="2547446"/>
            <a:ext cx="6415238" cy="22621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مع اقترابنا من ختام رحلتنا في برنامج "مايسترو التغيير"، أود أن أعبر عن شكري وامتناني الكبير لكم جميعاً. لقد كان حضوركم، تفاعلكم، ومشاركتكم الفاعلة خلال الجلسات مصدر إلهام حقيقي. أنتم اليوم لا تمثلون فقط قادة المستقبل، بل قادة التحولات التي تصنع الفرق وتُحدث الأثر في مؤسساتكم ومجتمعاتكم</a:t>
            </a:r>
            <a:endParaRPr lang="en-US" dirty="0"/>
          </a:p>
        </p:txBody>
      </p:sp>
      <p:sp>
        <p:nvSpPr>
          <p:cNvPr id="8" name="TextBox 7">
            <a:extLst>
              <a:ext uri="{FF2B5EF4-FFF2-40B4-BE49-F238E27FC236}">
                <a16:creationId xmlns="" xmlns:a16="http://schemas.microsoft.com/office/drawing/2014/main" id="{B79788C9-46E0-021F-0EA4-C29E05399A25}"/>
              </a:ext>
            </a:extLst>
          </p:cNvPr>
          <p:cNvSpPr txBox="1"/>
          <p:nvPr/>
        </p:nvSpPr>
        <p:spPr>
          <a:xfrm>
            <a:off x="5259692" y="4997452"/>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لقد أظهرتم جميعاً حماساً للتعلّم، استعدادًا للتغيير، ورغبة حقيقية في أن تكونوا مايسترو التغيير الذي يقود الفرق إلى التناغم والنجاح، تماماً كما يفعل قائد الأوركسترا الذي يجعل كل نغمة تتضافر لتشكيل سيمفونية رائعة</a:t>
            </a:r>
            <a:endParaRPr lang="en-US" dirty="0"/>
          </a:p>
        </p:txBody>
      </p:sp>
      <p:sp>
        <p:nvSpPr>
          <p:cNvPr id="18" name="TextBox 1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5260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4AE5C77-44AF-2CF3-986C-5E028BBED734}"/>
            </a:ext>
          </a:extLst>
        </p:cNvPr>
        <p:cNvGrpSpPr/>
        <p:nvPr/>
      </p:nvGrpSpPr>
      <p:grpSpPr>
        <a:xfrm>
          <a:off x="0" y="0"/>
          <a:ext cx="0" cy="0"/>
          <a:chOff x="0" y="0"/>
          <a:chExt cx="0" cy="0"/>
        </a:xfrm>
      </p:grpSpPr>
      <p:grpSp>
        <p:nvGrpSpPr>
          <p:cNvPr id="4" name="Group 3">
            <a:extLst>
              <a:ext uri="{FF2B5EF4-FFF2-40B4-BE49-F238E27FC236}">
                <a16:creationId xmlns="" xmlns:a16="http://schemas.microsoft.com/office/drawing/2014/main" id="{CC484564-BCAA-A0A2-80C8-A39952E61FFD}"/>
              </a:ext>
            </a:extLst>
          </p:cNvPr>
          <p:cNvGrpSpPr/>
          <p:nvPr/>
        </p:nvGrpSpPr>
        <p:grpSpPr>
          <a:xfrm>
            <a:off x="2038350" y="675008"/>
            <a:ext cx="8115300" cy="968852"/>
            <a:chOff x="2038350" y="519096"/>
            <a:chExt cx="8115300" cy="968852"/>
          </a:xfrm>
        </p:grpSpPr>
        <p:grpSp>
          <p:nvGrpSpPr>
            <p:cNvPr id="6" name="Group 5">
              <a:extLst>
                <a:ext uri="{FF2B5EF4-FFF2-40B4-BE49-F238E27FC236}">
                  <a16:creationId xmlns="" xmlns:a16="http://schemas.microsoft.com/office/drawing/2014/main" id="{3368134D-8D95-04E7-2DDF-95BCF1C355D1}"/>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 xmlns:a16="http://schemas.microsoft.com/office/drawing/2014/main" id="{1C23ED3E-C2E3-891C-5B18-123F5EE005B1}"/>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 xmlns:a16="http://schemas.microsoft.com/office/drawing/2014/main" id="{7FC482DD-6EA9-984C-4324-B37C0D527256}"/>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 xmlns:a16="http://schemas.microsoft.com/office/drawing/2014/main" id="{1713A305-A9ED-2F53-87F4-42B0A13B878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 xmlns:a16="http://schemas.microsoft.com/office/drawing/2014/main" id="{F94B52CA-78C2-AD1F-52D0-A87AC1E35A7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 xmlns:a16="http://schemas.microsoft.com/office/drawing/2014/main" id="{E2D93FF2-68A6-ADB2-4D83-5474298C85B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 xmlns:a16="http://schemas.microsoft.com/office/drawing/2014/main" id="{221EF014-9001-3CCD-437B-B7BA10BEABFC}"/>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 xmlns:a16="http://schemas.microsoft.com/office/drawing/2014/main" id="{7C51D9B4-21A2-FB90-895D-6980C7997D8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 xmlns:a16="http://schemas.microsoft.com/office/drawing/2014/main" id="{1FCB3FEA-A450-2AC3-B4C3-3F1D8BC6597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 xmlns:a16="http://schemas.microsoft.com/office/drawing/2014/main" id="{533A6D61-9280-828C-CC3C-78D4C537FC41}"/>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 xmlns:a16="http://schemas.microsoft.com/office/drawing/2014/main" id="{022CCEC5-14F9-E698-A106-3E77FFF317F8}"/>
                </a:ext>
              </a:extLst>
            </p:cNvPr>
            <p:cNvSpPr txBox="1"/>
            <p:nvPr/>
          </p:nvSpPr>
          <p:spPr>
            <a:xfrm>
              <a:off x="2038350" y="519096"/>
              <a:ext cx="811530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 xmlns:a16="http://schemas.microsoft.com/office/drawing/2014/main" id="{4F7DB7FC-843A-13F7-AD7F-513CEBA6C9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9FC6B943-63F7-191E-4CAF-6D21FF0BA580}"/>
              </a:ext>
            </a:extLst>
          </p:cNvPr>
          <p:cNvSpPr txBox="1"/>
          <p:nvPr/>
        </p:nvSpPr>
        <p:spPr>
          <a:xfrm>
            <a:off x="5259692" y="1759435"/>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solidFill>
                  <a:srgbClr val="168489"/>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أبرز التوصيات لدوركم كـ"مايسترو التغيير"</a:t>
            </a:r>
            <a:endParaRPr lang="en-US"/>
          </a:p>
        </p:txBody>
      </p:sp>
      <p:sp>
        <p:nvSpPr>
          <p:cNvPr id="5" name="TextBox 4">
            <a:extLst>
              <a:ext uri="{FF2B5EF4-FFF2-40B4-BE49-F238E27FC236}">
                <a16:creationId xmlns="" xmlns:a16="http://schemas.microsoft.com/office/drawing/2014/main" id="{BA9295FB-5455-3494-7B89-59187CA35A20}"/>
              </a:ext>
            </a:extLst>
          </p:cNvPr>
          <p:cNvSpPr txBox="1"/>
          <p:nvPr/>
        </p:nvSpPr>
        <p:spPr>
          <a:xfrm>
            <a:off x="4852219" y="2547446"/>
            <a:ext cx="6822711"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1. كن قائداً ملهماً:  </a:t>
            </a:r>
            <a:endParaRPr lang="en-US" dirty="0"/>
          </a:p>
          <a:p>
            <a:r>
              <a:rPr lang="ar-SA" b="0" dirty="0"/>
              <a:t>   - شارك رؤيتك بوضوح مع فريقك، وكن مصدر إلهام لهم في مواجهة التحديات.  </a:t>
            </a:r>
            <a:endParaRPr lang="en-US" b="0" dirty="0"/>
          </a:p>
          <a:p>
            <a:r>
              <a:rPr lang="ar-SA" b="0" dirty="0"/>
              <a:t>   - تذكر أن القيادة ليست فقط في إعطاء الأوامر، بل في خلق بيئة عمل آمنة ومحفزة.  </a:t>
            </a:r>
            <a:endParaRPr lang="en-US" b="0" dirty="0"/>
          </a:p>
        </p:txBody>
      </p:sp>
      <p:sp>
        <p:nvSpPr>
          <p:cNvPr id="8" name="TextBox 7">
            <a:extLst>
              <a:ext uri="{FF2B5EF4-FFF2-40B4-BE49-F238E27FC236}">
                <a16:creationId xmlns="" xmlns:a16="http://schemas.microsoft.com/office/drawing/2014/main" id="{8EAEC79F-26A9-4EBD-5B1F-AE97876DEDD6}"/>
              </a:ext>
            </a:extLst>
          </p:cNvPr>
          <p:cNvSpPr txBox="1"/>
          <p:nvPr/>
        </p:nvSpPr>
        <p:spPr>
          <a:xfrm>
            <a:off x="4852219" y="4746729"/>
            <a:ext cx="6822711"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2. تعامل مع التغيير كفرصة:  </a:t>
            </a:r>
            <a:endParaRPr lang="en-US" dirty="0"/>
          </a:p>
          <a:p>
            <a:r>
              <a:rPr lang="ar-SA" b="0" dirty="0"/>
              <a:t>   - انظر إلى التغيير كفرصة للنمو والابتكار، وليس كعائق.  </a:t>
            </a:r>
            <a:endParaRPr lang="en-US" b="0" dirty="0"/>
          </a:p>
          <a:p>
            <a:r>
              <a:rPr lang="ar-SA" b="0" dirty="0"/>
              <a:t>   - شجّع فريقك على التفكير الإبداعي وتجربة أفكار جديدة دون خوف من الفشل.  </a:t>
            </a:r>
            <a:endParaRPr lang="en-US" b="0" dirty="0"/>
          </a:p>
        </p:txBody>
      </p:sp>
      <p:sp>
        <p:nvSpPr>
          <p:cNvPr id="18" name="TextBox 1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476527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AA4F5D1-462B-040A-51B2-1B8C08343BEB}"/>
            </a:ext>
          </a:extLst>
        </p:cNvPr>
        <p:cNvGrpSpPr/>
        <p:nvPr/>
      </p:nvGrpSpPr>
      <p:grpSpPr>
        <a:xfrm>
          <a:off x="0" y="0"/>
          <a:ext cx="0" cy="0"/>
          <a:chOff x="0" y="0"/>
          <a:chExt cx="0" cy="0"/>
        </a:xfrm>
      </p:grpSpPr>
      <p:grpSp>
        <p:nvGrpSpPr>
          <p:cNvPr id="4" name="Group 3">
            <a:extLst>
              <a:ext uri="{FF2B5EF4-FFF2-40B4-BE49-F238E27FC236}">
                <a16:creationId xmlns="" xmlns:a16="http://schemas.microsoft.com/office/drawing/2014/main" id="{C60E5BA6-7E3A-C5D1-E1B9-7EFA3E157C5F}"/>
              </a:ext>
            </a:extLst>
          </p:cNvPr>
          <p:cNvGrpSpPr/>
          <p:nvPr/>
        </p:nvGrpSpPr>
        <p:grpSpPr>
          <a:xfrm>
            <a:off x="2038350" y="675008"/>
            <a:ext cx="8115300" cy="968852"/>
            <a:chOff x="2038350" y="519096"/>
            <a:chExt cx="8115300" cy="968852"/>
          </a:xfrm>
        </p:grpSpPr>
        <p:grpSp>
          <p:nvGrpSpPr>
            <p:cNvPr id="6" name="Group 5">
              <a:extLst>
                <a:ext uri="{FF2B5EF4-FFF2-40B4-BE49-F238E27FC236}">
                  <a16:creationId xmlns="" xmlns:a16="http://schemas.microsoft.com/office/drawing/2014/main" id="{4D7B4532-1E33-10BB-1FDB-2089A3CE8450}"/>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 xmlns:a16="http://schemas.microsoft.com/office/drawing/2014/main" id="{154E4717-EF4A-C563-0E60-AAA033838C6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 xmlns:a16="http://schemas.microsoft.com/office/drawing/2014/main" id="{58771A00-955F-CAC8-6588-58FA961A552C}"/>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 xmlns:a16="http://schemas.microsoft.com/office/drawing/2014/main" id="{275B5FA3-C874-53DD-9D58-B79EBE3F77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 xmlns:a16="http://schemas.microsoft.com/office/drawing/2014/main" id="{F9B68DBB-7168-7EEB-9DF9-2CE58FA69D9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 xmlns:a16="http://schemas.microsoft.com/office/drawing/2014/main" id="{CDF90096-B14A-E812-E8D2-8B0CF19B7872}"/>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 xmlns:a16="http://schemas.microsoft.com/office/drawing/2014/main" id="{93060E87-0B13-FFD1-65BA-4C4C5A67B4E5}"/>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 xmlns:a16="http://schemas.microsoft.com/office/drawing/2014/main" id="{3B3AEAEA-2E3D-7073-5F69-E823155DA202}"/>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 xmlns:a16="http://schemas.microsoft.com/office/drawing/2014/main" id="{0BE8BC14-9ACC-A34C-A0B2-D7BC08F15A8E}"/>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 xmlns:a16="http://schemas.microsoft.com/office/drawing/2014/main" id="{E4DB2931-11C2-54E9-5263-9EAC1D92C268}"/>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 xmlns:a16="http://schemas.microsoft.com/office/drawing/2014/main" id="{AD124B6A-ADFA-3B26-7D38-3EEB42584D83}"/>
                </a:ext>
              </a:extLst>
            </p:cNvPr>
            <p:cNvSpPr txBox="1"/>
            <p:nvPr/>
          </p:nvSpPr>
          <p:spPr>
            <a:xfrm>
              <a:off x="2038350" y="519096"/>
              <a:ext cx="811530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 xmlns:a16="http://schemas.microsoft.com/office/drawing/2014/main" id="{FE5E24FF-45D2-95AB-0FD8-A4B46D7051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36547542-5189-B560-A558-593D1B60F2D1}"/>
              </a:ext>
            </a:extLst>
          </p:cNvPr>
          <p:cNvSpPr txBox="1"/>
          <p:nvPr/>
        </p:nvSpPr>
        <p:spPr>
          <a:xfrm>
            <a:off x="5259692" y="1970259"/>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3. عزّز ثقافة العمل الجماعي:  </a:t>
            </a:r>
            <a:endParaRPr lang="en-US" dirty="0"/>
          </a:p>
          <a:p>
            <a:r>
              <a:rPr lang="ar-SA" dirty="0"/>
              <a:t>   </a:t>
            </a:r>
            <a:r>
              <a:rPr lang="ar-SA" b="0" dirty="0"/>
              <a:t>- تذكّر أن نجاح التغيير يعتمد على التناغم بين الأفراد داخل الفريق.  </a:t>
            </a:r>
            <a:endParaRPr lang="en-US" b="0" dirty="0"/>
          </a:p>
          <a:p>
            <a:r>
              <a:rPr lang="ar-SA" b="0" dirty="0"/>
              <a:t>   - قم ببناء علاقات قوية قائمة على الثقة والاحترام المتبادل.  </a:t>
            </a:r>
            <a:endParaRPr lang="en-US" b="0" dirty="0"/>
          </a:p>
        </p:txBody>
      </p:sp>
      <p:sp>
        <p:nvSpPr>
          <p:cNvPr id="5" name="TextBox 4">
            <a:extLst>
              <a:ext uri="{FF2B5EF4-FFF2-40B4-BE49-F238E27FC236}">
                <a16:creationId xmlns="" xmlns:a16="http://schemas.microsoft.com/office/drawing/2014/main" id="{BEABD7D0-C472-4274-E8C0-63A95B35BC34}"/>
              </a:ext>
            </a:extLst>
          </p:cNvPr>
          <p:cNvSpPr txBox="1"/>
          <p:nvPr/>
        </p:nvSpPr>
        <p:spPr>
          <a:xfrm>
            <a:off x="4852219" y="4474832"/>
            <a:ext cx="6822711"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4. استثمر في التعلّم المستمر:  </a:t>
            </a:r>
            <a:endParaRPr lang="en-US" dirty="0"/>
          </a:p>
          <a:p>
            <a:r>
              <a:rPr lang="ar-SA" dirty="0"/>
              <a:t>   - </a:t>
            </a:r>
            <a:r>
              <a:rPr lang="ar-SA" b="0" dirty="0"/>
              <a:t>استمر في تطوير مهاراتك ومهارات فريقك، خاصة في المجالات الرقمية والقيادية.  </a:t>
            </a:r>
            <a:endParaRPr lang="en-US" b="0" dirty="0"/>
          </a:p>
          <a:p>
            <a:r>
              <a:rPr lang="ar-SA" b="0" dirty="0"/>
              <a:t>   - تابع الاتجاهات الحديثة في مجالك وكن دائماً مستعداً للتكيّف.  </a:t>
            </a:r>
            <a:endParaRPr lang="en-US" b="0" dirty="0"/>
          </a:p>
        </p:txBody>
      </p:sp>
      <p:sp>
        <p:nvSpPr>
          <p:cNvPr id="17" name="TextBox 16"/>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702305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622054E-2774-4C6F-7958-0FEA3E17A9AB}"/>
            </a:ext>
          </a:extLst>
        </p:cNvPr>
        <p:cNvGrpSpPr/>
        <p:nvPr/>
      </p:nvGrpSpPr>
      <p:grpSpPr>
        <a:xfrm>
          <a:off x="0" y="0"/>
          <a:ext cx="0" cy="0"/>
          <a:chOff x="0" y="0"/>
          <a:chExt cx="0" cy="0"/>
        </a:xfrm>
      </p:grpSpPr>
      <p:grpSp>
        <p:nvGrpSpPr>
          <p:cNvPr id="4" name="Group 3">
            <a:extLst>
              <a:ext uri="{FF2B5EF4-FFF2-40B4-BE49-F238E27FC236}">
                <a16:creationId xmlns="" xmlns:a16="http://schemas.microsoft.com/office/drawing/2014/main" id="{D1954230-4F2F-5E57-7615-6548FE3CB38D}"/>
              </a:ext>
            </a:extLst>
          </p:cNvPr>
          <p:cNvGrpSpPr/>
          <p:nvPr/>
        </p:nvGrpSpPr>
        <p:grpSpPr>
          <a:xfrm>
            <a:off x="2038350" y="675008"/>
            <a:ext cx="8115300" cy="968852"/>
            <a:chOff x="2038350" y="519096"/>
            <a:chExt cx="8115300" cy="968852"/>
          </a:xfrm>
        </p:grpSpPr>
        <p:grpSp>
          <p:nvGrpSpPr>
            <p:cNvPr id="6" name="Group 5">
              <a:extLst>
                <a:ext uri="{FF2B5EF4-FFF2-40B4-BE49-F238E27FC236}">
                  <a16:creationId xmlns="" xmlns:a16="http://schemas.microsoft.com/office/drawing/2014/main" id="{5B67403D-FFA6-63D7-4C61-AFBD2A14CCD3}"/>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 xmlns:a16="http://schemas.microsoft.com/office/drawing/2014/main" id="{42B3267A-9B24-B779-9AD9-0D960FBDE44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 xmlns:a16="http://schemas.microsoft.com/office/drawing/2014/main" id="{120AE177-8C19-470E-57F3-C48325CD0D6B}"/>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 xmlns:a16="http://schemas.microsoft.com/office/drawing/2014/main" id="{3F52215B-1368-E762-8F92-19562214E97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 xmlns:a16="http://schemas.microsoft.com/office/drawing/2014/main" id="{6BFD8275-8638-44ED-7040-E6BF80795CA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 xmlns:a16="http://schemas.microsoft.com/office/drawing/2014/main" id="{1EB17B5E-AFD1-0A84-0152-1BCAFF0192B4}"/>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 xmlns:a16="http://schemas.microsoft.com/office/drawing/2014/main" id="{DCE6CF74-89DF-3235-E5D9-2A02E82E8163}"/>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 xmlns:a16="http://schemas.microsoft.com/office/drawing/2014/main" id="{A0493617-7956-6560-4EB6-18F1967EB93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 xmlns:a16="http://schemas.microsoft.com/office/drawing/2014/main" id="{739E7EA2-A8DC-50B3-9D94-BC8226D247D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 xmlns:a16="http://schemas.microsoft.com/office/drawing/2014/main" id="{37E6B93B-16CB-B64F-A95E-31BB83766450}"/>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 xmlns:a16="http://schemas.microsoft.com/office/drawing/2014/main" id="{CEB5D6B4-B430-BD02-A197-2A95BDCE813A}"/>
                </a:ext>
              </a:extLst>
            </p:cNvPr>
            <p:cNvSpPr txBox="1"/>
            <p:nvPr/>
          </p:nvSpPr>
          <p:spPr>
            <a:xfrm>
              <a:off x="2038350" y="519096"/>
              <a:ext cx="811530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 xmlns:a16="http://schemas.microsoft.com/office/drawing/2014/main" id="{2237F0C4-8414-4F0E-2ACE-0B710023FD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7320469A-7C66-8B92-DEF7-BC24F96D82A5}"/>
              </a:ext>
            </a:extLst>
          </p:cNvPr>
          <p:cNvSpPr txBox="1"/>
          <p:nvPr/>
        </p:nvSpPr>
        <p:spPr>
          <a:xfrm>
            <a:off x="5259692" y="1746609"/>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5. كن مرناً ومتفهماً:  </a:t>
            </a:r>
            <a:endParaRPr lang="en-US" dirty="0"/>
          </a:p>
          <a:p>
            <a:r>
              <a:rPr lang="ar-SA" b="0" dirty="0"/>
              <a:t>   - التغيير قد يواجه مقاومة، لذا تعامل مع التحديات بصبر ومرونة.  </a:t>
            </a:r>
            <a:endParaRPr lang="en-US" b="0" dirty="0"/>
          </a:p>
          <a:p>
            <a:r>
              <a:rPr lang="ar-SA" b="0" dirty="0"/>
              <a:t>   - استمع إلى مخاوف فريقك واعمل على معالجتها بفعالية.  </a:t>
            </a:r>
            <a:endParaRPr lang="en-US" b="0" dirty="0"/>
          </a:p>
        </p:txBody>
      </p:sp>
      <p:sp>
        <p:nvSpPr>
          <p:cNvPr id="5" name="TextBox 4">
            <a:extLst>
              <a:ext uri="{FF2B5EF4-FFF2-40B4-BE49-F238E27FC236}">
                <a16:creationId xmlns="" xmlns:a16="http://schemas.microsoft.com/office/drawing/2014/main" id="{11072E2D-8A8D-6E96-69AF-5DBABAAD4D25}"/>
              </a:ext>
            </a:extLst>
          </p:cNvPr>
          <p:cNvSpPr txBox="1"/>
          <p:nvPr/>
        </p:nvSpPr>
        <p:spPr>
          <a:xfrm>
            <a:off x="4852219" y="3510530"/>
            <a:ext cx="6822711"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6. احتفل بالإنجازات، مهما كانت صغيرة:  </a:t>
            </a:r>
            <a:endParaRPr lang="en-US" dirty="0"/>
          </a:p>
          <a:p>
            <a:r>
              <a:rPr lang="ar-SA" b="0" dirty="0"/>
              <a:t>   - التغيير رحلة طويلة، لذا لا تنسَ الاحتفاء بالنجاحات الصغيرة لتحفيز فريقك على الاستمرار.  </a:t>
            </a:r>
            <a:endParaRPr lang="en-US" b="0" dirty="0"/>
          </a:p>
        </p:txBody>
      </p:sp>
      <p:sp>
        <p:nvSpPr>
          <p:cNvPr id="8" name="TextBox 7">
            <a:extLst>
              <a:ext uri="{FF2B5EF4-FFF2-40B4-BE49-F238E27FC236}">
                <a16:creationId xmlns="" xmlns:a16="http://schemas.microsoft.com/office/drawing/2014/main" id="{3313D8E8-0CB0-29AF-0172-6F0A5AD37EF0}"/>
              </a:ext>
            </a:extLst>
          </p:cNvPr>
          <p:cNvSpPr txBox="1"/>
          <p:nvPr/>
        </p:nvSpPr>
        <p:spPr>
          <a:xfrm>
            <a:off x="4852219" y="5274451"/>
            <a:ext cx="6822711"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7. ركّز دائماً على الهدف الأكبر:  </a:t>
            </a:r>
            <a:endParaRPr lang="en-US" dirty="0"/>
          </a:p>
          <a:p>
            <a:r>
              <a:rPr lang="ar-SA" b="0" dirty="0"/>
              <a:t>   - مهما كانت التحديات، حافظ على تركيزك على الرؤية والأهداف النهائية للتغيير.  </a:t>
            </a:r>
            <a:endParaRPr lang="en-US" b="0" dirty="0"/>
          </a:p>
        </p:txBody>
      </p:sp>
      <p:sp>
        <p:nvSpPr>
          <p:cNvPr id="18" name="TextBox 1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1243950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7E189D6-9794-607A-028C-CA4FA0489D8C}"/>
            </a:ext>
          </a:extLst>
        </p:cNvPr>
        <p:cNvGrpSpPr/>
        <p:nvPr/>
      </p:nvGrpSpPr>
      <p:grpSpPr>
        <a:xfrm>
          <a:off x="0" y="0"/>
          <a:ext cx="0" cy="0"/>
          <a:chOff x="0" y="0"/>
          <a:chExt cx="0" cy="0"/>
        </a:xfrm>
      </p:grpSpPr>
      <p:grpSp>
        <p:nvGrpSpPr>
          <p:cNvPr id="4" name="Group 3">
            <a:extLst>
              <a:ext uri="{FF2B5EF4-FFF2-40B4-BE49-F238E27FC236}">
                <a16:creationId xmlns="" xmlns:a16="http://schemas.microsoft.com/office/drawing/2014/main" id="{F001292B-2DC3-00F9-5B82-A6AFC0D07EEE}"/>
              </a:ext>
            </a:extLst>
          </p:cNvPr>
          <p:cNvGrpSpPr/>
          <p:nvPr/>
        </p:nvGrpSpPr>
        <p:grpSpPr>
          <a:xfrm>
            <a:off x="2038350" y="675008"/>
            <a:ext cx="8115300" cy="968852"/>
            <a:chOff x="2038350" y="519096"/>
            <a:chExt cx="8115300" cy="968852"/>
          </a:xfrm>
        </p:grpSpPr>
        <p:grpSp>
          <p:nvGrpSpPr>
            <p:cNvPr id="6" name="Group 5">
              <a:extLst>
                <a:ext uri="{FF2B5EF4-FFF2-40B4-BE49-F238E27FC236}">
                  <a16:creationId xmlns="" xmlns:a16="http://schemas.microsoft.com/office/drawing/2014/main" id="{5581755D-5C8B-C74A-4FF9-951EC4D74271}"/>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 xmlns:a16="http://schemas.microsoft.com/office/drawing/2014/main" id="{97FBEB64-6B19-1110-541F-968DB060959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 xmlns:a16="http://schemas.microsoft.com/office/drawing/2014/main" id="{2743F5B1-CBE1-AB23-A599-D34F792EF235}"/>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 xmlns:a16="http://schemas.microsoft.com/office/drawing/2014/main" id="{0C34C085-2118-4FC1-B83E-880BE45D765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 xmlns:a16="http://schemas.microsoft.com/office/drawing/2014/main" id="{9EFA8DEE-0411-691D-E676-B5807923A83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 xmlns:a16="http://schemas.microsoft.com/office/drawing/2014/main" id="{1EEE142D-F6D4-6929-9FAB-5362A177B4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 xmlns:a16="http://schemas.microsoft.com/office/drawing/2014/main" id="{EE9881BA-7285-0FD0-F209-BA70F9457DA5}"/>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 xmlns:a16="http://schemas.microsoft.com/office/drawing/2014/main" id="{38ACF206-924C-0D5A-C8E4-D4749B842E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 xmlns:a16="http://schemas.microsoft.com/office/drawing/2014/main" id="{87399DAF-1D9C-DE19-674F-E5DA3F8A7D49}"/>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 xmlns:a16="http://schemas.microsoft.com/office/drawing/2014/main" id="{D975855B-0EF7-E2D0-5664-30AF80317FF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 xmlns:a16="http://schemas.microsoft.com/office/drawing/2014/main" id="{122563AA-1044-D3A6-6C7D-DFB76978FD18}"/>
                </a:ext>
              </a:extLst>
            </p:cNvPr>
            <p:cNvSpPr txBox="1"/>
            <p:nvPr/>
          </p:nvSpPr>
          <p:spPr>
            <a:xfrm>
              <a:off x="2038350" y="519096"/>
              <a:ext cx="811530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 xmlns:a16="http://schemas.microsoft.com/office/drawing/2014/main" id="{E3721775-A567-7F73-2785-E29A70E5BC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5D9B5D69-4C43-2F34-8D39-21F3FCA0FCCE}"/>
              </a:ext>
            </a:extLst>
          </p:cNvPr>
          <p:cNvSpPr txBox="1"/>
          <p:nvPr/>
        </p:nvSpPr>
        <p:spPr>
          <a:xfrm>
            <a:off x="5259692" y="1746609"/>
            <a:ext cx="6415238" cy="600164"/>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en-US">
                <a:solidFill>
                  <a:srgbClr val="168489"/>
                </a:solidFill>
              </a:rPr>
              <a:t> </a:t>
            </a:r>
            <a:r>
              <a:rPr lang="ar-SA">
                <a:solidFill>
                  <a:srgbClr val="168489"/>
                </a:solidFill>
              </a:rPr>
              <a:t>كلمة أخيرة للمشاركين</a:t>
            </a:r>
            <a:endParaRPr lang="en-US">
              <a:solidFill>
                <a:srgbClr val="168489"/>
              </a:solidFill>
            </a:endParaRPr>
          </a:p>
        </p:txBody>
      </p:sp>
      <p:sp>
        <p:nvSpPr>
          <p:cNvPr id="5" name="TextBox 4">
            <a:extLst>
              <a:ext uri="{FF2B5EF4-FFF2-40B4-BE49-F238E27FC236}">
                <a16:creationId xmlns="" xmlns:a16="http://schemas.microsoft.com/office/drawing/2014/main" id="{E2C6171A-03A5-2CC5-D760-E9E3CF1F1EAA}"/>
              </a:ext>
            </a:extLst>
          </p:cNvPr>
          <p:cNvSpPr txBox="1"/>
          <p:nvPr/>
        </p:nvSpPr>
        <p:spPr>
          <a:xfrm>
            <a:off x="4852219" y="2787901"/>
            <a:ext cx="6822711"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أنتم الآن مجهزون بأدوات واستراتيجيات تساعدكم على قيادة التغيير بفعالية وإحداث الأثر الذي تطمحون إليه. تذكروا دائماً أن التغيير يبدأ من الداخل؛ عندما تؤمنون بقدرتكم على إحداث التغيير، ستتمكنون من إلهام من حولكم لتحقيقه</a:t>
            </a:r>
            <a:endParaRPr lang="en-US" b="0" dirty="0"/>
          </a:p>
        </p:txBody>
      </p:sp>
      <p:sp>
        <p:nvSpPr>
          <p:cNvPr id="8" name="TextBox 7">
            <a:extLst>
              <a:ext uri="{FF2B5EF4-FFF2-40B4-BE49-F238E27FC236}">
                <a16:creationId xmlns="" xmlns:a16="http://schemas.microsoft.com/office/drawing/2014/main" id="{65943F41-BA6D-601B-1111-9158E076E971}"/>
              </a:ext>
            </a:extLst>
          </p:cNvPr>
          <p:cNvSpPr txBox="1"/>
          <p:nvPr/>
        </p:nvSpPr>
        <p:spPr>
          <a:xfrm>
            <a:off x="4852219" y="4937188"/>
            <a:ext cx="6822711"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أدعوكم للعودة إلى مؤسساتكم كقادة يحملون شعلة التغيير، ويعملون على بناء بيئات عمل تُشجع الابتكار، التعاون، والتميز</a:t>
            </a:r>
            <a:endParaRPr lang="en-US" b="0" dirty="0"/>
          </a:p>
        </p:txBody>
      </p:sp>
      <p:sp>
        <p:nvSpPr>
          <p:cNvPr id="18" name="TextBox 17"/>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5104165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BA618A2B-4D2F-348F-F3EB-33E2A099F632}"/>
            </a:ext>
          </a:extLst>
        </p:cNvPr>
        <p:cNvGrpSpPr/>
        <p:nvPr/>
      </p:nvGrpSpPr>
      <p:grpSpPr>
        <a:xfrm>
          <a:off x="0" y="0"/>
          <a:ext cx="0" cy="0"/>
          <a:chOff x="0" y="0"/>
          <a:chExt cx="0" cy="0"/>
        </a:xfrm>
      </p:grpSpPr>
      <p:grpSp>
        <p:nvGrpSpPr>
          <p:cNvPr id="4" name="Group 3">
            <a:extLst>
              <a:ext uri="{FF2B5EF4-FFF2-40B4-BE49-F238E27FC236}">
                <a16:creationId xmlns="" xmlns:a16="http://schemas.microsoft.com/office/drawing/2014/main" id="{51049DD7-F990-FC82-BAA4-E1FD805ACBE6}"/>
              </a:ext>
            </a:extLst>
          </p:cNvPr>
          <p:cNvGrpSpPr/>
          <p:nvPr/>
        </p:nvGrpSpPr>
        <p:grpSpPr>
          <a:xfrm>
            <a:off x="2038350" y="675008"/>
            <a:ext cx="8115300" cy="968852"/>
            <a:chOff x="2038350" y="519096"/>
            <a:chExt cx="8115300" cy="968852"/>
          </a:xfrm>
        </p:grpSpPr>
        <p:grpSp>
          <p:nvGrpSpPr>
            <p:cNvPr id="6" name="Group 5">
              <a:extLst>
                <a:ext uri="{FF2B5EF4-FFF2-40B4-BE49-F238E27FC236}">
                  <a16:creationId xmlns="" xmlns:a16="http://schemas.microsoft.com/office/drawing/2014/main" id="{C00E26B8-01DE-3364-C12D-AAFB8EAF2E05}"/>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 xmlns:a16="http://schemas.microsoft.com/office/drawing/2014/main" id="{86206547-FD04-9191-B5A5-C15DB944595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 xmlns:a16="http://schemas.microsoft.com/office/drawing/2014/main" id="{8A1F2DA0-9F1E-53B4-0133-992B31EF64E5}"/>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 xmlns:a16="http://schemas.microsoft.com/office/drawing/2014/main" id="{3BBA7FB1-FC2A-78BB-3103-67A693735E6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 xmlns:a16="http://schemas.microsoft.com/office/drawing/2014/main" id="{66FB965F-9A53-4CFE-84A2-AFFA3335B82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 xmlns:a16="http://schemas.microsoft.com/office/drawing/2014/main" id="{32AF38D7-2E78-C3AB-84EF-AC4F8A0FC1C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 xmlns:a16="http://schemas.microsoft.com/office/drawing/2014/main" id="{D508B41C-044A-C9E8-6457-49366FA20143}"/>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 xmlns:a16="http://schemas.microsoft.com/office/drawing/2014/main" id="{16384DFA-3EEE-0CAC-12D1-69EB4329A38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 xmlns:a16="http://schemas.microsoft.com/office/drawing/2014/main" id="{E3402381-2F50-8CFA-17DF-7B635F31A75E}"/>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 xmlns:a16="http://schemas.microsoft.com/office/drawing/2014/main" id="{9F505C98-6072-5C6C-A9C8-08582EA1889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 xmlns:a16="http://schemas.microsoft.com/office/drawing/2014/main" id="{C31008BE-48F0-4E4B-2E93-B06153B4891B}"/>
                </a:ext>
              </a:extLst>
            </p:cNvPr>
            <p:cNvSpPr txBox="1"/>
            <p:nvPr/>
          </p:nvSpPr>
          <p:spPr>
            <a:xfrm>
              <a:off x="2038350" y="519096"/>
              <a:ext cx="811530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pic>
        <p:nvPicPr>
          <p:cNvPr id="2" name="Picture 1" descr="Idea - Free education icons">
            <a:extLst>
              <a:ext uri="{FF2B5EF4-FFF2-40B4-BE49-F238E27FC236}">
                <a16:creationId xmlns="" xmlns:a16="http://schemas.microsoft.com/office/drawing/2014/main" id="{40AD9F5E-AB78-38B5-D8AC-8D23929B53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F86911D1-0435-D475-608C-A21254E8655A}"/>
              </a:ext>
            </a:extLst>
          </p:cNvPr>
          <p:cNvSpPr txBox="1"/>
          <p:nvPr/>
        </p:nvSpPr>
        <p:spPr>
          <a:xfrm>
            <a:off x="5259692" y="1746609"/>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أشكركم مرة أخرى على التزامكم، حماسكم، وحرصكم على التعلّم طوال هذا البرنامج. أنتم الآن جزء من شبكة قادة التغيير، وأثق تماماً بأنكم ستسهمون في تحقيق تحول إيجابي في كل مكان تعملون فيه</a:t>
            </a:r>
            <a:endParaRPr lang="en-US" dirty="0">
              <a:solidFill>
                <a:srgbClr val="168489"/>
              </a:solidFill>
            </a:endParaRPr>
          </a:p>
        </p:txBody>
      </p:sp>
      <p:sp>
        <p:nvSpPr>
          <p:cNvPr id="5" name="TextBox 4">
            <a:extLst>
              <a:ext uri="{FF2B5EF4-FFF2-40B4-BE49-F238E27FC236}">
                <a16:creationId xmlns="" xmlns:a16="http://schemas.microsoft.com/office/drawing/2014/main" id="{75EE2F0A-8AC5-D2EE-02B1-2A6E433659DB}"/>
              </a:ext>
            </a:extLst>
          </p:cNvPr>
          <p:cNvSpPr txBox="1"/>
          <p:nvPr/>
        </p:nvSpPr>
        <p:spPr>
          <a:xfrm>
            <a:off x="4852219" y="3926029"/>
            <a:ext cx="6822711"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نتمنى لكم كل التوفيق في رحلتكم القيادية، ونتطلع إلى سماع قصص نجاحكم في المستقبل. شكراً لكم، وإلى لقاء قريب!  </a:t>
            </a:r>
            <a:endParaRPr lang="en-US"/>
          </a:p>
        </p:txBody>
      </p:sp>
      <p:sp>
        <p:nvSpPr>
          <p:cNvPr id="8" name="TextBox 7">
            <a:extLst>
              <a:ext uri="{FF2B5EF4-FFF2-40B4-BE49-F238E27FC236}">
                <a16:creationId xmlns="" xmlns:a16="http://schemas.microsoft.com/office/drawing/2014/main" id="{F0C1F717-32E8-CF44-D63D-E389E5CA2403}"/>
              </a:ext>
            </a:extLst>
          </p:cNvPr>
          <p:cNvSpPr txBox="1"/>
          <p:nvPr/>
        </p:nvSpPr>
        <p:spPr>
          <a:xfrm>
            <a:off x="4852219" y="5551450"/>
            <a:ext cx="6822711" cy="85408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sz="3600" dirty="0">
                <a:solidFill>
                  <a:srgbClr val="168489"/>
                </a:solidFill>
                <a:effectLst>
                  <a:outerShdw blurRad="38100" dist="38100" dir="2700000" algn="tl">
                    <a:srgbClr val="000000">
                      <a:alpha val="43137"/>
                    </a:srgbClr>
                  </a:outerShdw>
                </a:effectLst>
              </a:rPr>
              <a:t>مع أطيب التحيات.</a:t>
            </a:r>
            <a:endParaRPr lang="en-US" sz="3600" dirty="0">
              <a:solidFill>
                <a:srgbClr val="168489"/>
              </a:solidFill>
              <a:effectLst>
                <a:outerShdw blurRad="38100" dist="38100" dir="2700000" algn="tl">
                  <a:srgbClr val="000000">
                    <a:alpha val="43137"/>
                  </a:srgbClr>
                </a:outerShdw>
              </a:effectLst>
            </a:endParaRPr>
          </a:p>
        </p:txBody>
      </p:sp>
      <p:sp>
        <p:nvSpPr>
          <p:cNvPr id="9" name="TextBox 8"/>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7273872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A4B123D-0BE4-021A-7E26-B125B832F7B1}"/>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E73C4AF5-E863-E530-686A-8FF230BD2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96C880E0-2BEA-3986-9F63-32E1FB2FFB8F}"/>
              </a:ext>
            </a:extLst>
          </p:cNvPr>
          <p:cNvSpPr txBox="1"/>
          <p:nvPr/>
        </p:nvSpPr>
        <p:spPr>
          <a:xfrm>
            <a:off x="5725884" y="343788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ثورة التحوّل الرقمي</a:t>
            </a:r>
            <a:endParaRPr lang="en-US"/>
          </a:p>
        </p:txBody>
      </p:sp>
      <p:pic>
        <p:nvPicPr>
          <p:cNvPr id="3" name="Picture 2">
            <a:hlinkClick r:id="rId4"/>
            <a:extLst>
              <a:ext uri="{FF2B5EF4-FFF2-40B4-BE49-F238E27FC236}">
                <a16:creationId xmlns="" xmlns:a16="http://schemas.microsoft.com/office/drawing/2014/main" id="{8739FE29-5E38-5E36-C74C-434B6D32E3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292642" y="2096913"/>
            <a:ext cx="4126022" cy="3094520"/>
          </a:xfrm>
          <a:prstGeom prst="rect">
            <a:avLst/>
          </a:prstGeom>
        </p:spPr>
      </p:pic>
      <p:sp>
        <p:nvSpPr>
          <p:cNvPr id="5" name="TextBox 4"/>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358925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E8BD6A96-C09B-B61E-86AD-4D3B5346DC96}"/>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3D64FA4F-F6F9-D038-615F-AD64618605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 xmlns:a16="http://schemas.microsoft.com/office/drawing/2014/main" id="{742B9AC2-C6AD-7D40-4BED-84EF4935983A}"/>
              </a:ext>
            </a:extLst>
          </p:cNvPr>
          <p:cNvSpPr txBox="1"/>
          <p:nvPr/>
        </p:nvSpPr>
        <p:spPr>
          <a:xfrm>
            <a:off x="5476649" y="1452344"/>
            <a:ext cx="6105524" cy="1277850"/>
          </a:xfrm>
          <a:prstGeom prst="rect">
            <a:avLst/>
          </a:prstGeom>
          <a:noFill/>
        </p:spPr>
        <p:txBody>
          <a:bodyPr wrap="square">
            <a:spAutoFit/>
          </a:bodyPr>
          <a:lstStyle/>
          <a:p>
            <a:pPr marL="342900" lvl="0" indent="-342900" algn="just" rtl="1">
              <a:lnSpc>
                <a:spcPct val="107000"/>
              </a:lnSpc>
              <a:spcAft>
                <a:spcPts val="800"/>
              </a:spcAft>
              <a:buSzPct val="75000"/>
              <a:buFont typeface="Symbol" panose="05050102010706020507" pitchFamily="18" charset="2"/>
              <a:buBlip>
                <a:blip r:embed="rId4"/>
              </a:buBlip>
            </a:pP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في عصر التحولات السريعة والتقدّم التكنولوجي المتسارع، أصبح التغيير الرقمي ضرورة حتمية للمؤسسات التي تسعى للاستمرار والنمو في بيئة عمل تنافسية ودائمة التطور</a:t>
            </a:r>
            <a:endParaRPr lang="en-US" sz="2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 xmlns:a16="http://schemas.microsoft.com/office/drawing/2014/main" id="{F557EEB9-0624-ECFD-F445-318A7F1A8A18}"/>
              </a:ext>
            </a:extLst>
          </p:cNvPr>
          <p:cNvSpPr txBox="1"/>
          <p:nvPr/>
        </p:nvSpPr>
        <p:spPr>
          <a:xfrm>
            <a:off x="5476649" y="3109538"/>
            <a:ext cx="6105524"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75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dirty="0"/>
              <a:t>على الرغم من أن التحول الرقمي يحمل فرصاً هائلة، إلا أنه يواجه تحديات كبيرة، أبرزها تهيئة الموظفين والقادة لتقبّله والتفاعل معه بفعالية</a:t>
            </a:r>
            <a:endParaRPr lang="en-US" dirty="0"/>
          </a:p>
        </p:txBody>
      </p:sp>
      <p:sp>
        <p:nvSpPr>
          <p:cNvPr id="8" name="TextBox 7">
            <a:extLst>
              <a:ext uri="{FF2B5EF4-FFF2-40B4-BE49-F238E27FC236}">
                <a16:creationId xmlns="" xmlns:a16="http://schemas.microsoft.com/office/drawing/2014/main" id="{15BAD696-B839-724E-00AC-522D600078D9}"/>
              </a:ext>
            </a:extLst>
          </p:cNvPr>
          <p:cNvSpPr txBox="1"/>
          <p:nvPr/>
        </p:nvSpPr>
        <p:spPr>
          <a:xfrm>
            <a:off x="5476649" y="4766731"/>
            <a:ext cx="6105524"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75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فالتغيير الرقمي إذاً، ليس مجرد خطوة تقنية، بل هو تحول عميق في طريقة عمل المنظمات، يتطلب تضافر الجهود بين التكنولوجيا، الأفراد، والثقافة التنظيمية</a:t>
            </a:r>
            <a:endParaRPr lang="en-US" dirty="0"/>
          </a:p>
        </p:txBody>
      </p:sp>
      <p:pic>
        <p:nvPicPr>
          <p:cNvPr id="10" name="Picture 9">
            <a:extLst>
              <a:ext uri="{FF2B5EF4-FFF2-40B4-BE49-F238E27FC236}">
                <a16:creationId xmlns="" xmlns:a16="http://schemas.microsoft.com/office/drawing/2014/main" id="{11129F61-FC41-92FD-0B37-AA513FFD21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064" y="1452344"/>
            <a:ext cx="4762500" cy="4762500"/>
          </a:xfrm>
          <a:prstGeom prst="rect">
            <a:avLst/>
          </a:prstGeom>
        </p:spPr>
      </p:pic>
      <p:sp>
        <p:nvSpPr>
          <p:cNvPr id="9" name="TextBox 8"/>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8203394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106A8C5-B1B0-5152-51AF-D8702161C8B2}"/>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 xmlns:a16="http://schemas.microsoft.com/office/drawing/2014/main" id="{E214C495-84A4-799B-C7AD-03AF06F42A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 xmlns:a16="http://schemas.microsoft.com/office/drawing/2014/main" id="{E9E9F18F-C07C-8BD0-0009-0E4BC8170B0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8" name="TextBox 7">
            <a:extLst>
              <a:ext uri="{FF2B5EF4-FFF2-40B4-BE49-F238E27FC236}">
                <a16:creationId xmlns="" xmlns:a16="http://schemas.microsoft.com/office/drawing/2014/main" id="{BF936E87-B456-BCDB-F838-5EC1F406C6C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 xmlns:a16="http://schemas.microsoft.com/office/drawing/2014/main" id="{11C3F276-CC49-E3E6-C451-7217524C09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9238899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C91A823-93FB-C73C-6789-9141DF8A5F29}"/>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AF1D5444-D1AA-9104-1CFD-2F59472C6A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2E9CA969-103E-D602-9BD6-DFE4317DCEFF}"/>
              </a:ext>
            </a:extLst>
          </p:cNvPr>
          <p:cNvSpPr txBox="1"/>
          <p:nvPr/>
        </p:nvSpPr>
        <p:spPr>
          <a:xfrm>
            <a:off x="812887" y="-181335"/>
            <a:ext cx="10566226"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عقلية التقبّل للتغيير "استراتيجيات تغيير طريقة تفكير الموظفين والقادة تجاه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sp>
        <p:nvSpPr>
          <p:cNvPr id="3" name="TextBox 2">
            <a:extLst>
              <a:ext uri="{FF2B5EF4-FFF2-40B4-BE49-F238E27FC236}">
                <a16:creationId xmlns="" xmlns:a16="http://schemas.microsoft.com/office/drawing/2014/main" id="{DDF83291-5DCD-21DA-3E1A-E5A49F1E56B9}"/>
              </a:ext>
            </a:extLst>
          </p:cNvPr>
          <p:cNvSpPr txBox="1"/>
          <p:nvPr/>
        </p:nvSpPr>
        <p:spPr>
          <a:xfrm>
            <a:off x="5609304" y="2477230"/>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التغيير أمر لا مفر منه في بيئة الأعمال الحديثة. سواءً كان ذلك بسبب التطورات التكنولوجية، التحولات في السوق، أو إعادة هيكلة الأعمال، فإن القدرة على التكيّف مع التغيير أصبحت مهارة حاسمة للقادة والموظفين على حد سواء. ومع ذلك، فإن التغيير غالباً ما يواجه بالرفض أو القلق، مما يعيق التقدم</a:t>
            </a:r>
            <a:endParaRPr lang="en-US" dirty="0"/>
          </a:p>
        </p:txBody>
      </p:sp>
      <p:pic>
        <p:nvPicPr>
          <p:cNvPr id="5" name="Picture 4">
            <a:extLst>
              <a:ext uri="{FF2B5EF4-FFF2-40B4-BE49-F238E27FC236}">
                <a16:creationId xmlns="" xmlns:a16="http://schemas.microsoft.com/office/drawing/2014/main" id="{133F99EC-260F-2A52-6F7B-060E597520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650" y="1645964"/>
            <a:ext cx="4552950" cy="4552950"/>
          </a:xfrm>
          <a:prstGeom prst="rect">
            <a:avLst/>
          </a:prstGeom>
        </p:spPr>
      </p:pic>
      <p:sp>
        <p:nvSpPr>
          <p:cNvPr id="6" name="TextBox 5"/>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738070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089C4AD-72BA-D4F3-71EB-0F4389E4AF86}"/>
            </a:ext>
          </a:extLst>
        </p:cNvPr>
        <p:cNvGrpSpPr/>
        <p:nvPr/>
      </p:nvGrpSpPr>
      <p:grpSpPr>
        <a:xfrm>
          <a:off x="0" y="0"/>
          <a:ext cx="0" cy="0"/>
          <a:chOff x="0" y="0"/>
          <a:chExt cx="0" cy="0"/>
        </a:xfrm>
      </p:grpSpPr>
      <p:pic>
        <p:nvPicPr>
          <p:cNvPr id="7" name="Picture 6">
            <a:extLst>
              <a:ext uri="{FF2B5EF4-FFF2-40B4-BE49-F238E27FC236}">
                <a16:creationId xmlns="" xmlns:a16="http://schemas.microsoft.com/office/drawing/2014/main" id="{66AB518E-2BB6-875F-3AB2-C97C582D14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 xmlns:a16="http://schemas.microsoft.com/office/drawing/2014/main" id="{AA1AB623-5201-B162-3EC1-3EFF1D8D73BD}"/>
              </a:ext>
            </a:extLst>
          </p:cNvPr>
          <p:cNvSpPr txBox="1"/>
          <p:nvPr/>
        </p:nvSpPr>
        <p:spPr>
          <a:xfrm>
            <a:off x="812887" y="-181335"/>
            <a:ext cx="1056622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الاستراتيجيات لبناء عقلية تقبّل التغيير</a:t>
            </a:r>
            <a:endParaRPr lang="en-US" sz="3600" b="1" dirty="0">
              <a:solidFill>
                <a:schemeClr val="bg1"/>
              </a:solidFill>
              <a:latin typeface="Adobe Arabic" panose="02040503050201020203" pitchFamily="18" charset="-78"/>
              <a:cs typeface="Adobe Arabic" panose="02040503050201020203" pitchFamily="18" charset="-78"/>
            </a:endParaRPr>
          </a:p>
        </p:txBody>
      </p:sp>
      <p:grpSp>
        <p:nvGrpSpPr>
          <p:cNvPr id="42" name="Group 41">
            <a:extLst>
              <a:ext uri="{FF2B5EF4-FFF2-40B4-BE49-F238E27FC236}">
                <a16:creationId xmlns="" xmlns:a16="http://schemas.microsoft.com/office/drawing/2014/main" id="{66B89DAA-BF10-A2C4-158A-571794D989A9}"/>
              </a:ext>
            </a:extLst>
          </p:cNvPr>
          <p:cNvGrpSpPr/>
          <p:nvPr/>
        </p:nvGrpSpPr>
        <p:grpSpPr>
          <a:xfrm>
            <a:off x="5776657" y="986874"/>
            <a:ext cx="3009590" cy="3254130"/>
            <a:chOff x="5776657" y="1120224"/>
            <a:chExt cx="3009590" cy="3254130"/>
          </a:xfrm>
        </p:grpSpPr>
        <p:sp>
          <p:nvSpPr>
            <p:cNvPr id="16" name="Shape">
              <a:extLst>
                <a:ext uri="{FF2B5EF4-FFF2-40B4-BE49-F238E27FC236}">
                  <a16:creationId xmlns="" xmlns:a16="http://schemas.microsoft.com/office/drawing/2014/main" id="{0FEA7A04-354D-528B-6E97-2431DA2BE9A9}"/>
                </a:ext>
              </a:extLst>
            </p:cNvPr>
            <p:cNvSpPr/>
            <p:nvPr/>
          </p:nvSpPr>
          <p:spPr>
            <a:xfrm>
              <a:off x="6877397" y="1120224"/>
              <a:ext cx="961531" cy="96844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BFBFBF"/>
            </a:solidFill>
            <a:ln w="12700">
              <a:miter lim="400000"/>
            </a:ln>
          </p:spPr>
          <p:txBody>
            <a:bodyPr lIns="38100" tIns="38100" rIns="38100" bIns="38100" anchor="ctr"/>
            <a:lstStyle/>
            <a:p>
              <a:endParaRPr lang="en-US" sz="2800"/>
            </a:p>
          </p:txBody>
        </p:sp>
        <p:sp>
          <p:nvSpPr>
            <p:cNvPr id="21" name="Shape">
              <a:extLst>
                <a:ext uri="{FF2B5EF4-FFF2-40B4-BE49-F238E27FC236}">
                  <a16:creationId xmlns="" xmlns:a16="http://schemas.microsoft.com/office/drawing/2014/main" id="{38F6685D-6139-F502-229B-3E91CBBC3DDB}"/>
                </a:ext>
              </a:extLst>
            </p:cNvPr>
            <p:cNvSpPr/>
            <p:nvPr/>
          </p:nvSpPr>
          <p:spPr>
            <a:xfrm>
              <a:off x="5776657" y="1884525"/>
              <a:ext cx="3009590" cy="248982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25" name="TextBox 19">
              <a:extLst>
                <a:ext uri="{FF2B5EF4-FFF2-40B4-BE49-F238E27FC236}">
                  <a16:creationId xmlns="" xmlns:a16="http://schemas.microsoft.com/office/drawing/2014/main" id="{87CD4789-3D91-2384-7D53-C0C327B91FB6}"/>
                </a:ext>
              </a:extLst>
            </p:cNvPr>
            <p:cNvSpPr txBox="1"/>
            <p:nvPr/>
          </p:nvSpPr>
          <p:spPr>
            <a:xfrm>
              <a:off x="6431397" y="2244775"/>
              <a:ext cx="1700108" cy="1931407"/>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الموظفين والقادة في عملية التغيير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Graphic 44" descr="Customer review with solid fill">
              <a:extLst>
                <a:ext uri="{FF2B5EF4-FFF2-40B4-BE49-F238E27FC236}">
                  <a16:creationId xmlns="" xmlns:a16="http://schemas.microsoft.com/office/drawing/2014/main" id="{5B6CD179-0C2A-ABC8-F82A-6C1D9992A3C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998795" y="1310190"/>
              <a:ext cx="643106" cy="643105"/>
            </a:xfrm>
            <a:prstGeom prst="rect">
              <a:avLst/>
            </a:prstGeom>
          </p:spPr>
        </p:pic>
      </p:grpSp>
      <p:grpSp>
        <p:nvGrpSpPr>
          <p:cNvPr id="39" name="Group 38">
            <a:extLst>
              <a:ext uri="{FF2B5EF4-FFF2-40B4-BE49-F238E27FC236}">
                <a16:creationId xmlns="" xmlns:a16="http://schemas.microsoft.com/office/drawing/2014/main" id="{078A194E-1816-C257-B809-07E79159A02B}"/>
              </a:ext>
            </a:extLst>
          </p:cNvPr>
          <p:cNvGrpSpPr/>
          <p:nvPr/>
        </p:nvGrpSpPr>
        <p:grpSpPr>
          <a:xfrm>
            <a:off x="2090712" y="3454281"/>
            <a:ext cx="3009178" cy="3229539"/>
            <a:chOff x="2090712" y="3587631"/>
            <a:chExt cx="3009178" cy="3229539"/>
          </a:xfrm>
        </p:grpSpPr>
        <p:sp>
          <p:nvSpPr>
            <p:cNvPr id="31" name="Shape">
              <a:extLst>
                <a:ext uri="{FF2B5EF4-FFF2-40B4-BE49-F238E27FC236}">
                  <a16:creationId xmlns="" xmlns:a16="http://schemas.microsoft.com/office/drawing/2014/main" id="{A84226D3-26B5-EE70-401C-5508B1D7CCAE}"/>
                </a:ext>
              </a:extLst>
            </p:cNvPr>
            <p:cNvSpPr/>
            <p:nvPr/>
          </p:nvSpPr>
          <p:spPr>
            <a:xfrm>
              <a:off x="3114535" y="3587631"/>
              <a:ext cx="961531" cy="96844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366"/>
            </a:solidFill>
            <a:ln w="12700">
              <a:miter lim="400000"/>
            </a:ln>
          </p:spPr>
          <p:txBody>
            <a:bodyPr lIns="38100" tIns="38100" rIns="38100" bIns="38100" anchor="ctr"/>
            <a:lstStyle/>
            <a:p>
              <a:endParaRPr lang="en-US" sz="2800"/>
            </a:p>
          </p:txBody>
        </p:sp>
        <p:sp>
          <p:nvSpPr>
            <p:cNvPr id="32" name="Shape">
              <a:extLst>
                <a:ext uri="{FF2B5EF4-FFF2-40B4-BE49-F238E27FC236}">
                  <a16:creationId xmlns="" xmlns:a16="http://schemas.microsoft.com/office/drawing/2014/main" id="{E4D67774-5137-7185-5281-5E7028235C13}"/>
                </a:ext>
              </a:extLst>
            </p:cNvPr>
            <p:cNvSpPr/>
            <p:nvPr/>
          </p:nvSpPr>
          <p:spPr>
            <a:xfrm>
              <a:off x="2090712" y="4328162"/>
              <a:ext cx="3009178" cy="248900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33" name="TextBox 13">
              <a:extLst>
                <a:ext uri="{FF2B5EF4-FFF2-40B4-BE49-F238E27FC236}">
                  <a16:creationId xmlns="" xmlns:a16="http://schemas.microsoft.com/office/drawing/2014/main" id="{DB82ADF6-9F5C-F8BA-2F83-D600084EC585}"/>
                </a:ext>
              </a:extLst>
            </p:cNvPr>
            <p:cNvSpPr txBox="1"/>
            <p:nvPr/>
          </p:nvSpPr>
          <p:spPr>
            <a:xfrm>
              <a:off x="2479265" y="4912698"/>
              <a:ext cx="1975587" cy="1283367"/>
            </a:xfrm>
            <a:prstGeom prst="rect">
              <a:avLst/>
            </a:prstGeom>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تبنّي التغيير كعملية مستمرة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9" name="Graphic 73" descr="Gears with solid fill">
              <a:extLst>
                <a:ext uri="{FF2B5EF4-FFF2-40B4-BE49-F238E27FC236}">
                  <a16:creationId xmlns="" xmlns:a16="http://schemas.microsoft.com/office/drawing/2014/main" id="{7BA7E0D0-752D-6901-B4D6-8BBD9DA30BB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199878" y="3703805"/>
              <a:ext cx="793855" cy="793855"/>
            </a:xfrm>
            <a:prstGeom prst="rect">
              <a:avLst/>
            </a:prstGeom>
          </p:spPr>
        </p:pic>
      </p:grpSp>
      <p:grpSp>
        <p:nvGrpSpPr>
          <p:cNvPr id="40" name="Group 39">
            <a:extLst>
              <a:ext uri="{FF2B5EF4-FFF2-40B4-BE49-F238E27FC236}">
                <a16:creationId xmlns="" xmlns:a16="http://schemas.microsoft.com/office/drawing/2014/main" id="{35586D87-823E-ABF9-1CD0-58EBC8829886}"/>
              </a:ext>
            </a:extLst>
          </p:cNvPr>
          <p:cNvGrpSpPr/>
          <p:nvPr/>
        </p:nvGrpSpPr>
        <p:grpSpPr>
          <a:xfrm>
            <a:off x="812887" y="986874"/>
            <a:ext cx="3009178" cy="3229539"/>
            <a:chOff x="812887" y="1120224"/>
            <a:chExt cx="3009178" cy="3229539"/>
          </a:xfrm>
        </p:grpSpPr>
        <p:sp>
          <p:nvSpPr>
            <p:cNvPr id="15" name="Shape">
              <a:extLst>
                <a:ext uri="{FF2B5EF4-FFF2-40B4-BE49-F238E27FC236}">
                  <a16:creationId xmlns="" xmlns:a16="http://schemas.microsoft.com/office/drawing/2014/main" id="{82D715A7-B3E1-EB2E-0DE5-8AEB531FA72E}"/>
                </a:ext>
              </a:extLst>
            </p:cNvPr>
            <p:cNvSpPr/>
            <p:nvPr/>
          </p:nvSpPr>
          <p:spPr>
            <a:xfrm>
              <a:off x="1836710" y="1120224"/>
              <a:ext cx="961531" cy="96844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A0C9CA"/>
            </a:solidFill>
            <a:ln w="12700">
              <a:miter lim="400000"/>
            </a:ln>
          </p:spPr>
          <p:txBody>
            <a:bodyPr lIns="38100" tIns="38100" rIns="38100" bIns="38100" anchor="ctr"/>
            <a:lstStyle/>
            <a:p>
              <a:endParaRPr lang="en-US" sz="2800"/>
            </a:p>
          </p:txBody>
        </p:sp>
        <p:sp>
          <p:nvSpPr>
            <p:cNvPr id="19" name="Shape">
              <a:extLst>
                <a:ext uri="{FF2B5EF4-FFF2-40B4-BE49-F238E27FC236}">
                  <a16:creationId xmlns="" xmlns:a16="http://schemas.microsoft.com/office/drawing/2014/main" id="{C58FDEA8-F5CB-3557-7F28-236157E7E0D8}"/>
                </a:ext>
              </a:extLst>
            </p:cNvPr>
            <p:cNvSpPr/>
            <p:nvPr/>
          </p:nvSpPr>
          <p:spPr>
            <a:xfrm>
              <a:off x="812887" y="1860755"/>
              <a:ext cx="3009178" cy="248900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23" name="TextBox 13">
              <a:extLst>
                <a:ext uri="{FF2B5EF4-FFF2-40B4-BE49-F238E27FC236}">
                  <a16:creationId xmlns="" xmlns:a16="http://schemas.microsoft.com/office/drawing/2014/main" id="{A1492A69-7BC6-5E76-5D5E-899F75C36AAD}"/>
                </a:ext>
              </a:extLst>
            </p:cNvPr>
            <p:cNvSpPr txBox="1"/>
            <p:nvPr/>
          </p:nvSpPr>
          <p:spPr>
            <a:xfrm>
              <a:off x="1386785" y="2194206"/>
              <a:ext cx="1670992" cy="2067424"/>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التعامل مع مقاومة التغيير بفهم وذكاء</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186" descr="Brain in head with solid fill">
              <a:extLst>
                <a:ext uri="{FF2B5EF4-FFF2-40B4-BE49-F238E27FC236}">
                  <a16:creationId xmlns="" xmlns:a16="http://schemas.microsoft.com/office/drawing/2014/main" id="{50A6BD7D-8BB5-FD17-1197-14DA3A4EBF8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964419" y="1257906"/>
              <a:ext cx="717910" cy="717910"/>
            </a:xfrm>
            <a:prstGeom prst="rect">
              <a:avLst/>
            </a:prstGeom>
          </p:spPr>
        </p:pic>
      </p:grpSp>
      <p:grpSp>
        <p:nvGrpSpPr>
          <p:cNvPr id="37" name="Group 36">
            <a:extLst>
              <a:ext uri="{FF2B5EF4-FFF2-40B4-BE49-F238E27FC236}">
                <a16:creationId xmlns="" xmlns:a16="http://schemas.microsoft.com/office/drawing/2014/main" id="{99D7A8BB-C3F9-B5C8-667F-4DD43A8A0654}"/>
              </a:ext>
            </a:extLst>
          </p:cNvPr>
          <p:cNvGrpSpPr/>
          <p:nvPr/>
        </p:nvGrpSpPr>
        <p:grpSpPr>
          <a:xfrm>
            <a:off x="7131193" y="3454281"/>
            <a:ext cx="3009590" cy="3230359"/>
            <a:chOff x="7131193" y="3587631"/>
            <a:chExt cx="3009590" cy="3230359"/>
          </a:xfrm>
        </p:grpSpPr>
        <p:sp>
          <p:nvSpPr>
            <p:cNvPr id="28" name="Shape">
              <a:extLst>
                <a:ext uri="{FF2B5EF4-FFF2-40B4-BE49-F238E27FC236}">
                  <a16:creationId xmlns="" xmlns:a16="http://schemas.microsoft.com/office/drawing/2014/main" id="{08B63778-AE70-03B8-C398-6BE5D0AB094B}"/>
                </a:ext>
              </a:extLst>
            </p:cNvPr>
            <p:cNvSpPr/>
            <p:nvPr/>
          </p:nvSpPr>
          <p:spPr>
            <a:xfrm>
              <a:off x="8155222" y="3587631"/>
              <a:ext cx="961531" cy="96844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29" name="Shape">
              <a:extLst>
                <a:ext uri="{FF2B5EF4-FFF2-40B4-BE49-F238E27FC236}">
                  <a16:creationId xmlns="" xmlns:a16="http://schemas.microsoft.com/office/drawing/2014/main" id="{1FF6381D-1886-62BC-5F82-572F02757F22}"/>
                </a:ext>
              </a:extLst>
            </p:cNvPr>
            <p:cNvSpPr/>
            <p:nvPr/>
          </p:nvSpPr>
          <p:spPr>
            <a:xfrm>
              <a:off x="7131193" y="4328162"/>
              <a:ext cx="3009590" cy="248982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30" name="TextBox 19">
              <a:extLst>
                <a:ext uri="{FF2B5EF4-FFF2-40B4-BE49-F238E27FC236}">
                  <a16:creationId xmlns="" xmlns:a16="http://schemas.microsoft.com/office/drawing/2014/main" id="{9E26E559-267C-A5F1-4BFD-2F8E1348EA20}"/>
                </a:ext>
              </a:extLst>
            </p:cNvPr>
            <p:cNvSpPr txBox="1"/>
            <p:nvPr/>
          </p:nvSpPr>
          <p:spPr>
            <a:xfrm>
              <a:off x="7673350" y="4798570"/>
              <a:ext cx="1899778" cy="1588007"/>
            </a:xfrm>
            <a:prstGeom prst="rect">
              <a:avLst/>
            </a:prstGeom>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الفوائد طويلة المدى</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6" descr="Magnifying glass with solid fill">
              <a:extLst>
                <a:ext uri="{FF2B5EF4-FFF2-40B4-BE49-F238E27FC236}">
                  <a16:creationId xmlns="" xmlns:a16="http://schemas.microsoft.com/office/drawing/2014/main" id="{F899BECE-2175-886F-0703-91A47BE5BB1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8278782" y="3748714"/>
              <a:ext cx="640212" cy="640212"/>
            </a:xfrm>
            <a:prstGeom prst="rect">
              <a:avLst/>
            </a:prstGeom>
          </p:spPr>
        </p:pic>
      </p:grpSp>
      <p:grpSp>
        <p:nvGrpSpPr>
          <p:cNvPr id="43" name="Group 42">
            <a:extLst>
              <a:ext uri="{FF2B5EF4-FFF2-40B4-BE49-F238E27FC236}">
                <a16:creationId xmlns="" xmlns:a16="http://schemas.microsoft.com/office/drawing/2014/main" id="{683D2C3A-4C93-F03F-69CF-F9D81C61A12F}"/>
              </a:ext>
            </a:extLst>
          </p:cNvPr>
          <p:cNvGrpSpPr/>
          <p:nvPr/>
        </p:nvGrpSpPr>
        <p:grpSpPr>
          <a:xfrm>
            <a:off x="8369523" y="986874"/>
            <a:ext cx="3009590" cy="3230360"/>
            <a:chOff x="8369523" y="1120224"/>
            <a:chExt cx="3009590" cy="3230360"/>
          </a:xfrm>
        </p:grpSpPr>
        <p:sp>
          <p:nvSpPr>
            <p:cNvPr id="17" name="Shape">
              <a:extLst>
                <a:ext uri="{FF2B5EF4-FFF2-40B4-BE49-F238E27FC236}">
                  <a16:creationId xmlns="" xmlns:a16="http://schemas.microsoft.com/office/drawing/2014/main" id="{9FE772C8-9AC6-21C2-9E4B-D99F6D91E185}"/>
                </a:ext>
              </a:extLst>
            </p:cNvPr>
            <p:cNvSpPr/>
            <p:nvPr/>
          </p:nvSpPr>
          <p:spPr>
            <a:xfrm>
              <a:off x="9393553" y="1120224"/>
              <a:ext cx="961531" cy="96844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22" name="Shape">
              <a:extLst>
                <a:ext uri="{FF2B5EF4-FFF2-40B4-BE49-F238E27FC236}">
                  <a16:creationId xmlns="" xmlns:a16="http://schemas.microsoft.com/office/drawing/2014/main" id="{FE8F40D7-DC8F-724D-DBB7-A203DB6D34DC}"/>
                </a:ext>
              </a:extLst>
            </p:cNvPr>
            <p:cNvSpPr/>
            <p:nvPr/>
          </p:nvSpPr>
          <p:spPr>
            <a:xfrm>
              <a:off x="8369523" y="1860755"/>
              <a:ext cx="3009590" cy="248982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26" name="TextBox 22">
              <a:extLst>
                <a:ext uri="{FF2B5EF4-FFF2-40B4-BE49-F238E27FC236}">
                  <a16:creationId xmlns="" xmlns:a16="http://schemas.microsoft.com/office/drawing/2014/main" id="{6975B4AB-082A-8E40-6379-45284BB8BD54}"/>
                </a:ext>
              </a:extLst>
            </p:cNvPr>
            <p:cNvSpPr txBox="1"/>
            <p:nvPr/>
          </p:nvSpPr>
          <p:spPr>
            <a:xfrm>
              <a:off x="8969429" y="2378484"/>
              <a:ext cx="1869238" cy="1453550"/>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خلق بيئة ثقافية داعمة للتغيير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35" descr="Open book with solid fill">
              <a:extLst>
                <a:ext uri="{FF2B5EF4-FFF2-40B4-BE49-F238E27FC236}">
                  <a16:creationId xmlns="" xmlns:a16="http://schemas.microsoft.com/office/drawing/2014/main" id="{26A74AFA-3B97-25D5-A339-ED1F5F4E3B18}"/>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9573127" y="1267377"/>
              <a:ext cx="626956" cy="627014"/>
            </a:xfrm>
            <a:prstGeom prst="rect">
              <a:avLst/>
            </a:prstGeom>
          </p:spPr>
        </p:pic>
      </p:grpSp>
      <p:grpSp>
        <p:nvGrpSpPr>
          <p:cNvPr id="41" name="Group 40">
            <a:extLst>
              <a:ext uri="{FF2B5EF4-FFF2-40B4-BE49-F238E27FC236}">
                <a16:creationId xmlns="" xmlns:a16="http://schemas.microsoft.com/office/drawing/2014/main" id="{12DEB246-C104-5447-BB53-D45F3808E46F}"/>
              </a:ext>
            </a:extLst>
          </p:cNvPr>
          <p:cNvGrpSpPr/>
          <p:nvPr/>
        </p:nvGrpSpPr>
        <p:grpSpPr>
          <a:xfrm>
            <a:off x="3329042" y="986874"/>
            <a:ext cx="3009586" cy="3230360"/>
            <a:chOff x="3329042" y="1120224"/>
            <a:chExt cx="3009586" cy="3230360"/>
          </a:xfrm>
        </p:grpSpPr>
        <p:sp>
          <p:nvSpPr>
            <p:cNvPr id="18" name="Shape">
              <a:extLst>
                <a:ext uri="{FF2B5EF4-FFF2-40B4-BE49-F238E27FC236}">
                  <a16:creationId xmlns="" xmlns:a16="http://schemas.microsoft.com/office/drawing/2014/main" id="{6989C98B-CA19-9FB7-A4BB-B2D4372A6909}"/>
                </a:ext>
              </a:extLst>
            </p:cNvPr>
            <p:cNvSpPr/>
            <p:nvPr/>
          </p:nvSpPr>
          <p:spPr>
            <a:xfrm>
              <a:off x="4353070" y="1120224"/>
              <a:ext cx="961531" cy="96844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FFD366"/>
            </a:solidFill>
            <a:ln w="12700">
              <a:miter lim="400000"/>
            </a:ln>
          </p:spPr>
          <p:txBody>
            <a:bodyPr lIns="38100" tIns="38100" rIns="38100" bIns="38100" anchor="ctr"/>
            <a:lstStyle/>
            <a:p>
              <a:endParaRPr lang="en-US" sz="2800"/>
            </a:p>
          </p:txBody>
        </p:sp>
        <p:sp>
          <p:nvSpPr>
            <p:cNvPr id="20" name="Shape">
              <a:extLst>
                <a:ext uri="{FF2B5EF4-FFF2-40B4-BE49-F238E27FC236}">
                  <a16:creationId xmlns="" xmlns:a16="http://schemas.microsoft.com/office/drawing/2014/main" id="{E8240076-8B47-8E83-8F20-499BD729D11D}"/>
                </a:ext>
              </a:extLst>
            </p:cNvPr>
            <p:cNvSpPr/>
            <p:nvPr/>
          </p:nvSpPr>
          <p:spPr>
            <a:xfrm>
              <a:off x="3329042" y="1860755"/>
              <a:ext cx="3009586" cy="248982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24" name="TextBox 69">
              <a:extLst>
                <a:ext uri="{FF2B5EF4-FFF2-40B4-BE49-F238E27FC236}">
                  <a16:creationId xmlns="" xmlns:a16="http://schemas.microsoft.com/office/drawing/2014/main" id="{A4643D7D-8C8C-2A7B-7653-1F9D78EA7FBA}"/>
                </a:ext>
              </a:extLst>
            </p:cNvPr>
            <p:cNvSpPr txBox="1"/>
            <p:nvPr/>
          </p:nvSpPr>
          <p:spPr>
            <a:xfrm>
              <a:off x="3919194" y="2332202"/>
              <a:ext cx="1771245" cy="1620535"/>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التعليم المستمر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2" descr="Classroom with solid fill">
              <a:extLst>
                <a:ext uri="{FF2B5EF4-FFF2-40B4-BE49-F238E27FC236}">
                  <a16:creationId xmlns="" xmlns:a16="http://schemas.microsoft.com/office/drawing/2014/main" id="{903156BA-258B-9A24-98A1-DAE4F2546155}"/>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4448953" y="1313083"/>
              <a:ext cx="640212" cy="640212"/>
            </a:xfrm>
            <a:prstGeom prst="rect">
              <a:avLst/>
            </a:prstGeom>
          </p:spPr>
        </p:pic>
      </p:grpSp>
      <p:grpSp>
        <p:nvGrpSpPr>
          <p:cNvPr id="38" name="Group 37">
            <a:extLst>
              <a:ext uri="{FF2B5EF4-FFF2-40B4-BE49-F238E27FC236}">
                <a16:creationId xmlns="" xmlns:a16="http://schemas.microsoft.com/office/drawing/2014/main" id="{938E890C-450C-0E0E-3F78-1901A3555389}"/>
              </a:ext>
            </a:extLst>
          </p:cNvPr>
          <p:cNvGrpSpPr/>
          <p:nvPr/>
        </p:nvGrpSpPr>
        <p:grpSpPr>
          <a:xfrm>
            <a:off x="4606867" y="3454281"/>
            <a:ext cx="3009586" cy="3230359"/>
            <a:chOff x="4606867" y="3587631"/>
            <a:chExt cx="3009586" cy="3230359"/>
          </a:xfrm>
        </p:grpSpPr>
        <p:sp>
          <p:nvSpPr>
            <p:cNvPr id="34" name="Shape">
              <a:extLst>
                <a:ext uri="{FF2B5EF4-FFF2-40B4-BE49-F238E27FC236}">
                  <a16:creationId xmlns="" xmlns:a16="http://schemas.microsoft.com/office/drawing/2014/main" id="{6CA730BB-31E8-1C4B-1705-8232F5B212CF}"/>
                </a:ext>
              </a:extLst>
            </p:cNvPr>
            <p:cNvSpPr/>
            <p:nvPr/>
          </p:nvSpPr>
          <p:spPr>
            <a:xfrm>
              <a:off x="5630895" y="3587631"/>
              <a:ext cx="961531" cy="96844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BFBFBF"/>
            </a:solidFill>
            <a:ln w="12700">
              <a:miter lim="400000"/>
            </a:ln>
          </p:spPr>
          <p:txBody>
            <a:bodyPr lIns="38100" tIns="38100" rIns="38100" bIns="38100" anchor="ctr"/>
            <a:lstStyle/>
            <a:p>
              <a:endParaRPr lang="en-US" sz="2800"/>
            </a:p>
          </p:txBody>
        </p:sp>
        <p:sp>
          <p:nvSpPr>
            <p:cNvPr id="35" name="Shape">
              <a:extLst>
                <a:ext uri="{FF2B5EF4-FFF2-40B4-BE49-F238E27FC236}">
                  <a16:creationId xmlns="" xmlns:a16="http://schemas.microsoft.com/office/drawing/2014/main" id="{959088A1-E646-6606-CA3A-68694223191B}"/>
                </a:ext>
              </a:extLst>
            </p:cNvPr>
            <p:cNvSpPr/>
            <p:nvPr/>
          </p:nvSpPr>
          <p:spPr>
            <a:xfrm>
              <a:off x="4606867" y="4328162"/>
              <a:ext cx="3009586" cy="248982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36" name="TextBox 77">
              <a:extLst>
                <a:ext uri="{FF2B5EF4-FFF2-40B4-BE49-F238E27FC236}">
                  <a16:creationId xmlns="" xmlns:a16="http://schemas.microsoft.com/office/drawing/2014/main" id="{BD1E1897-4685-73A8-94E0-22EB24E79909}"/>
                </a:ext>
              </a:extLst>
            </p:cNvPr>
            <p:cNvSpPr txBox="1"/>
            <p:nvPr/>
          </p:nvSpPr>
          <p:spPr>
            <a:xfrm>
              <a:off x="5227937" y="4951626"/>
              <a:ext cx="1770859" cy="1497890"/>
            </a:xfrm>
            <a:prstGeom prst="rect">
              <a:avLst/>
            </a:prstGeom>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التفكير الإيجابي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159" descr="Questions with solid fill">
              <a:extLst>
                <a:ext uri="{FF2B5EF4-FFF2-40B4-BE49-F238E27FC236}">
                  <a16:creationId xmlns="" xmlns:a16="http://schemas.microsoft.com/office/drawing/2014/main" id="{25057A5B-BF54-98B1-1E59-9475ECE1F643}"/>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5718128" y="3767889"/>
              <a:ext cx="703315" cy="703315"/>
            </a:xfrm>
            <a:prstGeom prst="rect">
              <a:avLst/>
            </a:prstGeom>
          </p:spPr>
        </p:pic>
      </p:grpSp>
      <p:sp>
        <p:nvSpPr>
          <p:cNvPr id="44" name="TextBox 43"/>
          <p:cNvSpPr txBox="1"/>
          <p:nvPr/>
        </p:nvSpPr>
        <p:spPr>
          <a:xfrm>
            <a:off x="715303" y="6535966"/>
            <a:ext cx="1705915" cy="307777"/>
          </a:xfrm>
          <a:prstGeom prst="rect">
            <a:avLst/>
          </a:prstGeom>
          <a:noFill/>
        </p:spPr>
        <p:txBody>
          <a:bodyPr wrap="none" rtlCol="1">
            <a:spAutoFit/>
          </a:bodyPr>
          <a:lstStyle/>
          <a:p>
            <a:r>
              <a:rPr lang="en-US" sz="1400" b="1" dirty="0" smtClean="0">
                <a:solidFill>
                  <a:schemeClr val="accent1">
                    <a:lumMod val="75000"/>
                  </a:schemeClr>
                </a:solidFill>
                <a:latin typeface="Sakkal Majalla" panose="02000000000000000000" pitchFamily="2" charset="-78"/>
                <a:cs typeface="Sakkal Majalla" panose="02000000000000000000" pitchFamily="2" charset="-78"/>
              </a:rPr>
              <a:t>www.dawliatraining.com </a:t>
            </a:r>
            <a:endParaRPr lang="ar-JO" sz="1400" b="1" dirty="0">
              <a:solidFill>
                <a:schemeClr val="accent1">
                  <a:lumMod val="75000"/>
                </a:schemeClr>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026494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859</TotalTime>
  <Words>2724</Words>
  <Application>Microsoft Office PowerPoint</Application>
  <PresentationFormat>Custom</PresentationFormat>
  <Paragraphs>478</Paragraphs>
  <Slides>49</Slides>
  <Notes>33</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Contents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user</cp:lastModifiedBy>
  <cp:revision>1195</cp:revision>
  <cp:lastPrinted>2023-07-16T13:31:37Z</cp:lastPrinted>
  <dcterms:created xsi:type="dcterms:W3CDTF">2020-01-20T05:08:25Z</dcterms:created>
  <dcterms:modified xsi:type="dcterms:W3CDTF">2024-12-01T06:41:40Z</dcterms:modified>
</cp:coreProperties>
</file>